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92000"/>
  <p:notesSz cx="12192000" cy="6858000"/>
  <p:embeddedFontLst>
    <p:embeddedFont>
      <p:font typeface="Roboto"/>
      <p:regular r:id="rId45"/>
      <p:bold r:id="rId46"/>
      <p:italic r:id="rId47"/>
      <p:boldItalic r:id="rId48"/>
    </p:embeddedFont>
    <p:embeddedFont>
      <p:font typeface="Caladea"/>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53" roundtripDataSignature="AMtx7mj3IQeydJaq6TmHfR/6wGhGm87N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AAFB03-3AE4-434B-9AE6-C3D459D0B5E4}">
  <a:tblStyle styleId="{F6AAFB03-3AE4-434B-9AE6-C3D459D0B5E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Caladea-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aladea-italic.fntdata"/><Relationship Id="rId50" Type="http://schemas.openxmlformats.org/officeDocument/2006/relationships/font" Target="fonts/Caladea-bold.fntdata"/><Relationship Id="rId53" Type="http://customschemas.google.com/relationships/presentationmetadata" Target="metadata"/><Relationship Id="rId52" Type="http://schemas.openxmlformats.org/officeDocument/2006/relationships/font" Target="fonts/Calade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257550"/>
            <a:ext cx="97536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 name="Shape 41"/>
        <p:cNvGrpSpPr/>
        <p:nvPr/>
      </p:nvGrpSpPr>
      <p:grpSpPr>
        <a:xfrm>
          <a:off x="0" y="0"/>
          <a:ext cx="0" cy="0"/>
          <a:chOff x="0" y="0"/>
          <a:chExt cx="0" cy="0"/>
        </a:xfrm>
      </p:grpSpPr>
      <p:sp>
        <p:nvSpPr>
          <p:cNvPr id="42" name="Google Shape;42;p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45eebbaee7_0_4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145eebbaee7_0_43: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45eebbaee7_0_5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145eebbaee7_0_5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5eebbaee7_0_6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145eebbaee7_0_6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4609e9431e_0_14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4609e9431e_0_14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45eebbaee7_0_8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145eebbaee7_0_8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45eebbaee7_0_10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45eebbaee7_0_10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61a45755e_3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61a45755e_3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45eebbaee7_0_10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45eebbaee7_0_10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45eebbaee7_0_11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145eebbaee7_0_115: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609e9431e_0_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4609e9431e_0_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4609e9431e_0_1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4609e9431e_0_1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5f82663c7_6_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45f82663c7_6_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4609e9431e_0_7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4609e9431e_0_7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4609e9431e_0_9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4609e9431e_0_9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4609e9431e_0_10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14609e9431e_0_10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4609e9431e_0_9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4609e9431e_0_9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4609e9431e_0_120: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4609e9431e_0_120: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45f82663c7_6_2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45f82663c7_6_2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4609e9431e_0_4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4609e9431e_0_4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4609e9431e_0_2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14609e9431e_0_2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45f82663c7_6_2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45f82663c7_6_2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61a45755e_1_9: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461a45755e_1_9: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4609e9431e_0_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14609e9431e_0_3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4609e9431e_0_42: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14609e9431e_0_42: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461a45755e_1_3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461a45755e_1_3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4609e9431e_4_24: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4609e9431e_4_2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45f82663c7_6_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145f82663c7_6_6: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5: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notes"/>
          <p:cNvSpPr/>
          <p:nvPr>
            <p:ph idx="2" type="sldImg"/>
          </p:nvPr>
        </p:nvSpPr>
        <p:spPr>
          <a:xfrm>
            <a:off x="2032400" y="514350"/>
            <a:ext cx="8128400" cy="25717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45eebbaee7_0_18: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145eebbaee7_0_18: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45eebbaee7_0_31: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145eebbaee7_0_31: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4609e9431e_4_7:notes"/>
          <p:cNvSpPr/>
          <p:nvPr>
            <p:ph idx="2" type="sldImg"/>
          </p:nvPr>
        </p:nvSpPr>
        <p:spPr>
          <a:xfrm>
            <a:off x="2032400" y="514350"/>
            <a:ext cx="8128500" cy="25719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4609e9431e_4_7:notes"/>
          <p:cNvSpPr txBox="1"/>
          <p:nvPr>
            <p:ph idx="1" type="body"/>
          </p:nvPr>
        </p:nvSpPr>
        <p:spPr>
          <a:xfrm>
            <a:off x="1219200" y="3257550"/>
            <a:ext cx="97536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10"/>
          <p:cNvSpPr txBox="1"/>
          <p:nvPr>
            <p:ph type="title"/>
          </p:nvPr>
        </p:nvSpPr>
        <p:spPr>
          <a:xfrm>
            <a:off x="779473" y="910153"/>
            <a:ext cx="10633052" cy="635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rgbClr val="3F3A33"/>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10"/>
          <p:cNvSpPr txBox="1"/>
          <p:nvPr>
            <p:ph idx="1" type="body"/>
          </p:nvPr>
        </p:nvSpPr>
        <p:spPr>
          <a:xfrm>
            <a:off x="696670" y="2012993"/>
            <a:ext cx="10798659" cy="364744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1700">
                <a:solidFill>
                  <a:srgbClr val="3F3A33"/>
                </a:solidFill>
                <a:latin typeface="Caladea"/>
                <a:ea typeface="Caladea"/>
                <a:cs typeface="Caladea"/>
                <a:sym typeface="Caladea"/>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6" name="Google Shape;16;p10"/>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085D2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9" name="Shape 19"/>
        <p:cNvGrpSpPr/>
        <p:nvPr/>
      </p:nvGrpSpPr>
      <p:grpSpPr>
        <a:xfrm>
          <a:off x="0" y="0"/>
          <a:ext cx="0" cy="0"/>
          <a:chOff x="0" y="0"/>
          <a:chExt cx="0" cy="0"/>
        </a:xfrm>
      </p:grpSpPr>
      <p:sp>
        <p:nvSpPr>
          <p:cNvPr id="20" name="Google Shape;20;p11"/>
          <p:cNvSpPr txBox="1"/>
          <p:nvPr>
            <p:ph type="ctrTitle"/>
          </p:nvPr>
        </p:nvSpPr>
        <p:spPr>
          <a:xfrm>
            <a:off x="885647" y="1444876"/>
            <a:ext cx="10420704" cy="635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1"/>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1"/>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085D2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5" name="Shape 25"/>
        <p:cNvGrpSpPr/>
        <p:nvPr/>
      </p:nvGrpSpPr>
      <p:grpSpPr>
        <a:xfrm>
          <a:off x="0" y="0"/>
          <a:ext cx="0" cy="0"/>
          <a:chOff x="0" y="0"/>
          <a:chExt cx="0" cy="0"/>
        </a:xfrm>
      </p:grpSpPr>
      <p:sp>
        <p:nvSpPr>
          <p:cNvPr id="26" name="Google Shape;26;p12"/>
          <p:cNvSpPr txBox="1"/>
          <p:nvPr>
            <p:ph type="title"/>
          </p:nvPr>
        </p:nvSpPr>
        <p:spPr>
          <a:xfrm>
            <a:off x="779473" y="910153"/>
            <a:ext cx="10633052" cy="635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rgbClr val="3F3A33"/>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2"/>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8" name="Google Shape;28;p12"/>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12"/>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085D2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2" name="Shape 32"/>
        <p:cNvGrpSpPr/>
        <p:nvPr/>
      </p:nvGrpSpPr>
      <p:grpSpPr>
        <a:xfrm>
          <a:off x="0" y="0"/>
          <a:ext cx="0" cy="0"/>
          <a:chOff x="0" y="0"/>
          <a:chExt cx="0" cy="0"/>
        </a:xfrm>
      </p:grpSpPr>
      <p:sp>
        <p:nvSpPr>
          <p:cNvPr id="33" name="Google Shape;33;p13"/>
          <p:cNvSpPr txBox="1"/>
          <p:nvPr>
            <p:ph type="title"/>
          </p:nvPr>
        </p:nvSpPr>
        <p:spPr>
          <a:xfrm>
            <a:off x="779473" y="910153"/>
            <a:ext cx="10633052" cy="635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000">
                <a:solidFill>
                  <a:srgbClr val="3F3A33"/>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3"/>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085D2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7" name="Shape 37"/>
        <p:cNvGrpSpPr/>
        <p:nvPr/>
      </p:nvGrpSpPr>
      <p:grpSpPr>
        <a:xfrm>
          <a:off x="0" y="0"/>
          <a:ext cx="0" cy="0"/>
          <a:chOff x="0" y="0"/>
          <a:chExt cx="0" cy="0"/>
        </a:xfrm>
      </p:grpSpPr>
      <p:sp>
        <p:nvSpPr>
          <p:cNvPr id="38" name="Google Shape;38;p14"/>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100">
                <a:solidFill>
                  <a:srgbClr val="085D28"/>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9"/>
          <p:cNvSpPr/>
          <p:nvPr/>
        </p:nvSpPr>
        <p:spPr>
          <a:xfrm>
            <a:off x="800860" y="724661"/>
            <a:ext cx="10591800" cy="0"/>
          </a:xfrm>
          <a:custGeom>
            <a:rect b="b" l="l" r="r" t="t"/>
            <a:pathLst>
              <a:path extrusionOk="0" h="120000" w="10591800">
                <a:moveTo>
                  <a:pt x="0" y="0"/>
                </a:moveTo>
                <a:lnTo>
                  <a:pt x="10591766" y="0"/>
                </a:lnTo>
              </a:path>
            </a:pathLst>
          </a:custGeom>
          <a:noFill/>
          <a:ln cap="flat" cmpd="sng" w="444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 name="Google Shape;7;p9"/>
          <p:cNvSpPr/>
          <p:nvPr/>
        </p:nvSpPr>
        <p:spPr>
          <a:xfrm>
            <a:off x="800098" y="6143237"/>
            <a:ext cx="10591800" cy="0"/>
          </a:xfrm>
          <a:custGeom>
            <a:rect b="b" l="l" r="r" t="t"/>
            <a:pathLst>
              <a:path extrusionOk="0" h="120000" w="10591800">
                <a:moveTo>
                  <a:pt x="0" y="0"/>
                </a:moveTo>
                <a:lnTo>
                  <a:pt x="10591778" y="0"/>
                </a:lnTo>
              </a:path>
            </a:pathLst>
          </a:custGeom>
          <a:noFill/>
          <a:ln cap="flat" cmpd="sng" w="12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 name="Google Shape;8;p9"/>
          <p:cNvSpPr txBox="1"/>
          <p:nvPr>
            <p:ph type="title"/>
          </p:nvPr>
        </p:nvSpPr>
        <p:spPr>
          <a:xfrm>
            <a:off x="779473" y="910153"/>
            <a:ext cx="10633052" cy="6350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000" u="none" cap="none" strike="noStrike">
                <a:solidFill>
                  <a:srgbClr val="3F3A33"/>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9"/>
          <p:cNvSpPr txBox="1"/>
          <p:nvPr>
            <p:ph idx="1" type="body"/>
          </p:nvPr>
        </p:nvSpPr>
        <p:spPr>
          <a:xfrm>
            <a:off x="696670" y="2012993"/>
            <a:ext cx="10798659" cy="364744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700" u="none" cap="none" strike="noStrike">
                <a:solidFill>
                  <a:srgbClr val="3F3A33"/>
                </a:solidFill>
                <a:latin typeface="Caladea"/>
                <a:ea typeface="Caladea"/>
                <a:cs typeface="Caladea"/>
                <a:sym typeface="Caladea"/>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 name="Google Shape;10;p9"/>
          <p:cNvSpPr txBox="1"/>
          <p:nvPr>
            <p:ph idx="11" type="ftr"/>
          </p:nvPr>
        </p:nvSpPr>
        <p:spPr>
          <a:xfrm>
            <a:off x="5430144" y="6294199"/>
            <a:ext cx="1241425" cy="1651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100">
                <a:solidFill>
                  <a:srgbClr val="085D28"/>
                </a:solidFill>
                <a:latin typeface="Arial"/>
                <a:ea typeface="Arial"/>
                <a:cs typeface="Arial"/>
                <a:sym typeface="Aria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defRPr>
            </a:lvl1pPr>
            <a:lvl2pPr indent="0" lvl="1" marL="0" marR="0" rtl="0" algn="r">
              <a:spcBef>
                <a:spcPts val="0"/>
              </a:spcBef>
              <a:buNone/>
              <a:defRPr sz="1800">
                <a:solidFill>
                  <a:srgbClr val="888888"/>
                </a:solidFill>
              </a:defRPr>
            </a:lvl2pPr>
            <a:lvl3pPr indent="0" lvl="2" marL="0" marR="0" rtl="0" algn="r">
              <a:spcBef>
                <a:spcPts val="0"/>
              </a:spcBef>
              <a:buNone/>
              <a:defRPr sz="1800">
                <a:solidFill>
                  <a:srgbClr val="888888"/>
                </a:solidFill>
              </a:defRPr>
            </a:lvl3pPr>
            <a:lvl4pPr indent="0" lvl="3" marL="0" marR="0" rtl="0" algn="r">
              <a:spcBef>
                <a:spcPts val="0"/>
              </a:spcBef>
              <a:buNone/>
              <a:defRPr sz="1800">
                <a:solidFill>
                  <a:srgbClr val="888888"/>
                </a:solidFill>
              </a:defRPr>
            </a:lvl4pPr>
            <a:lvl5pPr indent="0" lvl="4" marL="0" marR="0" rtl="0" algn="r">
              <a:spcBef>
                <a:spcPts val="0"/>
              </a:spcBef>
              <a:buNone/>
              <a:defRPr sz="1800">
                <a:solidFill>
                  <a:srgbClr val="888888"/>
                </a:solidFill>
              </a:defRPr>
            </a:lvl5pPr>
            <a:lvl6pPr indent="0" lvl="5" marL="0" marR="0" rtl="0" algn="r">
              <a:spcBef>
                <a:spcPts val="0"/>
              </a:spcBef>
              <a:buNone/>
              <a:defRPr sz="1800">
                <a:solidFill>
                  <a:srgbClr val="888888"/>
                </a:solidFill>
              </a:defRPr>
            </a:lvl6pPr>
            <a:lvl7pPr indent="0" lvl="6" marL="0" marR="0" rtl="0" algn="r">
              <a:spcBef>
                <a:spcPts val="0"/>
              </a:spcBef>
              <a:buNone/>
              <a:defRPr sz="1800">
                <a:solidFill>
                  <a:srgbClr val="888888"/>
                </a:solidFill>
              </a:defRPr>
            </a:lvl7pPr>
            <a:lvl8pPr indent="0" lvl="7" marL="0" marR="0" rtl="0" algn="r">
              <a:spcBef>
                <a:spcPts val="0"/>
              </a:spcBef>
              <a:buNone/>
              <a:defRPr sz="1800">
                <a:solidFill>
                  <a:srgbClr val="888888"/>
                </a:solidFill>
              </a:defRPr>
            </a:lvl8pPr>
            <a:lvl9pPr indent="0" lvl="8" marL="0" marR="0" rtl="0"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huggingface.co/nanelimon/bert-base-turkish-bullying" TargetMode="External"/><Relationship Id="rId4" Type="http://schemas.openxmlformats.org/officeDocument/2006/relationships/image" Target="../media/image6.png"/><Relationship Id="rId5"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ieeexplore.ieee.org/abstract/document/8907118" TargetMode="External"/><Relationship Id="rId4" Type="http://schemas.openxmlformats.org/officeDocument/2006/relationships/hyperlink" Target="https://www.scraperapi.com/" TargetMode="External"/><Relationship Id="rId5" Type="http://schemas.openxmlformats.org/officeDocument/2006/relationships/hyperlink" Target="https://developer.twitter.com/en/docs/twitter-api" TargetMode="External"/><Relationship Id="rId6"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www.youtube.com/watch?v=yn03mcsl42M" TargetMode="External"/><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www.youtube.com/watch?v=osjWOwDcqvQ" TargetMode="Externa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6.jpg"/><Relationship Id="rId4" Type="http://schemas.openxmlformats.org/officeDocument/2006/relationships/image" Target="../media/image22.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jpg"/><Relationship Id="rId4" Type="http://schemas.openxmlformats.org/officeDocument/2006/relationships/hyperlink" Target="https://easy-data-labeling-engine.herokuapp.com/extract_datase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jpg"/><Relationship Id="rId4"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8.jpg"/><Relationship Id="rId4" Type="http://schemas.openxmlformats.org/officeDocument/2006/relationships/hyperlink" Target="https://text-data-cleaner.herokuapp.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26.jpg"/><Relationship Id="rId6" Type="http://schemas.openxmlformats.org/officeDocument/2006/relationships/image" Target="../media/image31.jpg"/><Relationship Id="rId7"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itusem.itu.edu.tr/egitimler-ve-programlar/isletme-fakultesi-sertifika-programlari/is-analitigi-ve-buyuk-veri-uzmanligi-sertifika-programi" TargetMode="External"/><Relationship Id="rId4" Type="http://schemas.openxmlformats.org/officeDocument/2006/relationships/hyperlink" Target="https://itusem.itu.edu.tr/egitimler-ve-programlar/isletme-fakultesi-sertifika-programlari/is-analitigi-ve-buyuk-veri-uzmanligi-sertifika-programi" TargetMode="External"/><Relationship Id="rId10" Type="http://schemas.openxmlformats.org/officeDocument/2006/relationships/image" Target="../media/image11.jpg"/><Relationship Id="rId9" Type="http://schemas.openxmlformats.org/officeDocument/2006/relationships/hyperlink" Target="https://itusem.itu.edu.tr/egitimler-ve-programlar/isletme-fakultesi-sertifika-programlari/is-analitigi-ve-buyuk-veri-uzmanligi-sertifika-programi" TargetMode="External"/><Relationship Id="rId5" Type="http://schemas.openxmlformats.org/officeDocument/2006/relationships/hyperlink" Target="https://itusem.itu.edu.tr/egitimler-ve-programlar/isletme-fakultesi-sertifika-programlari/is-analitigi-ve-buyuk-veri-uzmanligi-sertifika-programi" TargetMode="External"/><Relationship Id="rId6" Type="http://schemas.openxmlformats.org/officeDocument/2006/relationships/hyperlink" Target="https://itusem.itu.edu.tr/egitimler-ve-programlar/isletme-fakultesi-sertifika-programlari/is-analitigi-ve-buyuk-veri-uzmanligi-sertifika-programi" TargetMode="External"/><Relationship Id="rId7" Type="http://schemas.openxmlformats.org/officeDocument/2006/relationships/hyperlink" Target="https://itusem.itu.edu.tr/egitimler-ve-programlar/isletme-fakultesi-sertifika-programlari/is-analitigi-ve-buyuk-veri-uzmanligi-sertifika-programi" TargetMode="External"/><Relationship Id="rId8" Type="http://schemas.openxmlformats.org/officeDocument/2006/relationships/hyperlink" Target="https://itusem.itu.edu.tr/egitimler-ve-programlar/isletme-fakultesi-sertifika-programlari/is-analitigi-ve-buyuk-veri-uzmanligi-sertifika-program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traces1.inria.fr/oscar/" TargetMode="External"/><Relationship Id="rId4" Type="http://schemas.openxmlformats.org/officeDocument/2006/relationships/hyperlink" Target="http://opus.nlpl.eu/" TargetMode="External"/><Relationship Id="rId5" Type="http://schemas.openxmlformats.org/officeDocument/2006/relationships/hyperlink" Target="http://www.andrew.cmu.edu/user/ko/"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huggingface.co/nanelimon/bert-base-turkish-bullying" TargetMode="Externa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ieeexplore.ieee.org/stamp/stamp.jsp?tp=&amp;arnumber=8625321" TargetMode="External"/><Relationship Id="rId4" Type="http://schemas.openxmlformats.org/officeDocument/2006/relationships/hyperlink" Target="https://www.researchgate.net/publication/350352733" TargetMode="External"/><Relationship Id="rId5" Type="http://schemas.openxmlformats.org/officeDocument/2006/relationships/hyperlink" Target="https://dergipark.org.tr/en/download/article-file/1761398" TargetMode="External"/><Relationship Id="rId6" Type="http://schemas.openxmlformats.org/officeDocument/2006/relationships/hyperlink" Target="https://www.proquest.com/docview/2619231823?pq-origsite=gscholar&amp;fromopenview=tru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ergipark.org.tr/en/download/article-file/1761398" TargetMode="External"/><Relationship Id="rId4" Type="http://schemas.openxmlformats.org/officeDocument/2006/relationships/hyperlink" Target="https://link.springer.com/chapter/10.1007/978-3-031-12638-3_8" TargetMode="External"/><Relationship Id="rId5" Type="http://schemas.openxmlformats.org/officeDocument/2006/relationships/hyperlink" Target="https://ieeexplore.ieee.org/stamp/stamp.jsp?tp=&amp;arnumber=8907118" TargetMode="External"/><Relationship Id="rId6"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 name="Shape 44"/>
        <p:cNvGrpSpPr/>
        <p:nvPr/>
      </p:nvGrpSpPr>
      <p:grpSpPr>
        <a:xfrm>
          <a:off x="0" y="0"/>
          <a:ext cx="0" cy="0"/>
          <a:chOff x="0" y="0"/>
          <a:chExt cx="0" cy="0"/>
        </a:xfrm>
      </p:grpSpPr>
      <p:sp>
        <p:nvSpPr>
          <p:cNvPr id="45" name="Google Shape;45;p1"/>
          <p:cNvSpPr txBox="1"/>
          <p:nvPr>
            <p:ph type="title"/>
          </p:nvPr>
        </p:nvSpPr>
        <p:spPr>
          <a:xfrm>
            <a:off x="807825" y="845150"/>
            <a:ext cx="5326200" cy="8439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400">
                <a:latin typeface="Arial"/>
                <a:ea typeface="Arial"/>
                <a:cs typeface="Arial"/>
                <a:sym typeface="Arial"/>
              </a:rPr>
              <a:t>NANE &amp; LIMON</a:t>
            </a:r>
            <a:endParaRPr sz="5400">
              <a:latin typeface="Arial"/>
              <a:ea typeface="Arial"/>
              <a:cs typeface="Arial"/>
              <a:sym typeface="Arial"/>
            </a:endParaRPr>
          </a:p>
        </p:txBody>
      </p:sp>
      <p:sp>
        <p:nvSpPr>
          <p:cNvPr id="46" name="Google Shape;46;p1"/>
          <p:cNvSpPr/>
          <p:nvPr/>
        </p:nvSpPr>
        <p:spPr>
          <a:xfrm>
            <a:off x="800860" y="724661"/>
            <a:ext cx="4914900" cy="0"/>
          </a:xfrm>
          <a:custGeom>
            <a:rect b="b" l="l" r="r" t="t"/>
            <a:pathLst>
              <a:path extrusionOk="0" h="120000" w="4914900">
                <a:moveTo>
                  <a:pt x="0" y="0"/>
                </a:moveTo>
                <a:lnTo>
                  <a:pt x="4914877" y="0"/>
                </a:lnTo>
              </a:path>
            </a:pathLst>
          </a:custGeom>
          <a:noFill/>
          <a:ln cap="flat" cmpd="sng" w="444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 name="Google Shape;47;p1"/>
          <p:cNvSpPr/>
          <p:nvPr/>
        </p:nvSpPr>
        <p:spPr>
          <a:xfrm>
            <a:off x="800098" y="6134087"/>
            <a:ext cx="4914900" cy="0"/>
          </a:xfrm>
          <a:custGeom>
            <a:rect b="b" l="l" r="r" t="t"/>
            <a:pathLst>
              <a:path extrusionOk="0" h="120000" w="4914900">
                <a:moveTo>
                  <a:pt x="0" y="0"/>
                </a:moveTo>
                <a:lnTo>
                  <a:pt x="4914890" y="0"/>
                </a:lnTo>
              </a:path>
            </a:pathLst>
          </a:custGeom>
          <a:noFill/>
          <a:ln cap="flat" cmpd="sng" w="12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48" name="Google Shape;48;p1"/>
          <p:cNvGrpSpPr/>
          <p:nvPr/>
        </p:nvGrpSpPr>
        <p:grpSpPr>
          <a:xfrm>
            <a:off x="6515086" y="0"/>
            <a:ext cx="5676888" cy="6857986"/>
            <a:chOff x="6515086" y="0"/>
            <a:chExt cx="5676888" cy="6857986"/>
          </a:xfrm>
        </p:grpSpPr>
        <p:sp>
          <p:nvSpPr>
            <p:cNvPr id="49" name="Google Shape;49;p1"/>
            <p:cNvSpPr/>
            <p:nvPr/>
          </p:nvSpPr>
          <p:spPr>
            <a:xfrm>
              <a:off x="6515086" y="0"/>
              <a:ext cx="5676888" cy="685798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 name="Google Shape;50;p1"/>
            <p:cNvSpPr/>
            <p:nvPr/>
          </p:nvSpPr>
          <p:spPr>
            <a:xfrm>
              <a:off x="9767305" y="330706"/>
              <a:ext cx="1624571" cy="108203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1" name="Google Shape;51;p1"/>
          <p:cNvSpPr txBox="1"/>
          <p:nvPr/>
        </p:nvSpPr>
        <p:spPr>
          <a:xfrm>
            <a:off x="1374370" y="5205087"/>
            <a:ext cx="3761104" cy="864869"/>
          </a:xfrm>
          <a:prstGeom prst="rect">
            <a:avLst/>
          </a:prstGeom>
          <a:noFill/>
          <a:ln>
            <a:noFill/>
          </a:ln>
        </p:spPr>
        <p:txBody>
          <a:bodyPr anchorCtr="0" anchor="t" bIns="0" lIns="0" spcFirstLastPara="1" rIns="0" wrap="square" tIns="12700">
            <a:spAutoFit/>
          </a:bodyPr>
          <a:lstStyle/>
          <a:p>
            <a:pPr indent="0" lvl="0" marL="12065" marR="5080" rtl="0" algn="ctr">
              <a:lnSpc>
                <a:spcPct val="107900"/>
              </a:lnSpc>
              <a:spcBef>
                <a:spcPts val="0"/>
              </a:spcBef>
              <a:spcAft>
                <a:spcPts val="0"/>
              </a:spcAft>
              <a:buNone/>
            </a:pPr>
            <a:r>
              <a:rPr b="1" lang="en-US" sz="1700">
                <a:solidFill>
                  <a:srgbClr val="3F3A33"/>
                </a:solidFill>
                <a:latin typeface="Caladea"/>
                <a:ea typeface="Caladea"/>
                <a:cs typeface="Caladea"/>
                <a:sym typeface="Caladea"/>
              </a:rPr>
              <a:t>TEKNOFEST 2022 DO</a:t>
            </a:r>
            <a:r>
              <a:rPr b="1" lang="en-US" sz="1700">
                <a:solidFill>
                  <a:srgbClr val="3F3A33"/>
                </a:solidFill>
                <a:latin typeface="Times New Roman"/>
                <a:ea typeface="Times New Roman"/>
                <a:cs typeface="Times New Roman"/>
                <a:sym typeface="Times New Roman"/>
              </a:rPr>
              <a:t>Ğ</a:t>
            </a:r>
            <a:r>
              <a:rPr b="1" lang="en-US" sz="1700">
                <a:solidFill>
                  <a:srgbClr val="3F3A33"/>
                </a:solidFill>
                <a:latin typeface="Caladea"/>
                <a:ea typeface="Caladea"/>
                <a:cs typeface="Caladea"/>
                <a:sym typeface="Caladea"/>
              </a:rPr>
              <a:t>AL D</a:t>
            </a:r>
            <a:r>
              <a:rPr b="1" lang="en-US" sz="1700">
                <a:solidFill>
                  <a:srgbClr val="3F3A33"/>
                </a:solidFill>
                <a:latin typeface="Times New Roman"/>
                <a:ea typeface="Times New Roman"/>
                <a:cs typeface="Times New Roman"/>
                <a:sym typeface="Times New Roman"/>
              </a:rPr>
              <a:t>İ</a:t>
            </a:r>
            <a:r>
              <a:rPr b="1" lang="en-US" sz="1700">
                <a:solidFill>
                  <a:srgbClr val="3F3A33"/>
                </a:solidFill>
                <a:latin typeface="Caladea"/>
                <a:ea typeface="Caladea"/>
                <a:cs typeface="Caladea"/>
                <a:sym typeface="Caladea"/>
              </a:rPr>
              <a:t>L </a:t>
            </a:r>
            <a:r>
              <a:rPr b="1" lang="en-US" sz="1700">
                <a:solidFill>
                  <a:srgbClr val="3F3A33"/>
                </a:solidFill>
                <a:latin typeface="Times New Roman"/>
                <a:ea typeface="Times New Roman"/>
                <a:cs typeface="Times New Roman"/>
                <a:sym typeface="Times New Roman"/>
              </a:rPr>
              <a:t>İŞ</a:t>
            </a:r>
            <a:r>
              <a:rPr b="1" lang="en-US" sz="1700">
                <a:solidFill>
                  <a:srgbClr val="3F3A33"/>
                </a:solidFill>
                <a:latin typeface="Caladea"/>
                <a:ea typeface="Caladea"/>
                <a:cs typeface="Caladea"/>
                <a:sym typeface="Caladea"/>
              </a:rPr>
              <a:t>LEME  YARI</a:t>
            </a:r>
            <a:r>
              <a:rPr b="1" lang="en-US" sz="1700">
                <a:solidFill>
                  <a:srgbClr val="3F3A33"/>
                </a:solidFill>
                <a:latin typeface="Times New Roman"/>
                <a:ea typeface="Times New Roman"/>
                <a:cs typeface="Times New Roman"/>
                <a:sym typeface="Times New Roman"/>
              </a:rPr>
              <a:t>Ş</a:t>
            </a:r>
            <a:r>
              <a:rPr b="1" lang="en-US" sz="1700">
                <a:solidFill>
                  <a:srgbClr val="3F3A33"/>
                </a:solidFill>
                <a:latin typeface="Caladea"/>
                <a:ea typeface="Caladea"/>
                <a:cs typeface="Caladea"/>
                <a:sym typeface="Caladea"/>
              </a:rPr>
              <a:t>MASI</a:t>
            </a:r>
            <a:endParaRPr sz="1700">
              <a:latin typeface="Caladea"/>
              <a:ea typeface="Caladea"/>
              <a:cs typeface="Caladea"/>
              <a:sym typeface="Caladea"/>
            </a:endParaRPr>
          </a:p>
          <a:p>
            <a:pPr indent="0" lvl="0" marL="6985" marR="0" rtl="0" algn="ctr">
              <a:lnSpc>
                <a:spcPct val="100000"/>
              </a:lnSpc>
              <a:spcBef>
                <a:spcPts val="160"/>
              </a:spcBef>
              <a:spcAft>
                <a:spcPts val="0"/>
              </a:spcAft>
              <a:buNone/>
            </a:pPr>
            <a:r>
              <a:rPr b="1" lang="en-US" sz="1700">
                <a:solidFill>
                  <a:srgbClr val="3F3A33"/>
                </a:solidFill>
                <a:latin typeface="Caladea"/>
                <a:ea typeface="Caladea"/>
                <a:cs typeface="Caladea"/>
                <a:sym typeface="Caladea"/>
              </a:rPr>
              <a:t>TAKIMI</a:t>
            </a:r>
            <a:endParaRPr sz="1700">
              <a:latin typeface="Caladea"/>
              <a:ea typeface="Caladea"/>
              <a:cs typeface="Caladea"/>
              <a:sym typeface="Caladea"/>
            </a:endParaRPr>
          </a:p>
        </p:txBody>
      </p:sp>
      <p:sp>
        <p:nvSpPr>
          <p:cNvPr id="52" name="Google Shape;52;p1"/>
          <p:cNvSpPr/>
          <p:nvPr/>
        </p:nvSpPr>
        <p:spPr>
          <a:xfrm>
            <a:off x="2156455" y="2725894"/>
            <a:ext cx="2202175" cy="2183445"/>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 name="Google Shape;53;p1"/>
          <p:cNvSpPr txBox="1"/>
          <p:nvPr/>
        </p:nvSpPr>
        <p:spPr>
          <a:xfrm>
            <a:off x="2829147" y="2018845"/>
            <a:ext cx="699900" cy="3822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400">
                <a:solidFill>
                  <a:srgbClr val="3F3A33"/>
                </a:solidFill>
                <a:latin typeface="Calibri"/>
                <a:ea typeface="Calibri"/>
                <a:cs typeface="Calibri"/>
                <a:sym typeface="Calibri"/>
              </a:rPr>
              <a:t>2022</a:t>
            </a:r>
            <a:endParaRPr sz="24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779473" y="910153"/>
            <a:ext cx="2844800"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Adım Adım…</a:t>
            </a:r>
            <a:endParaRPr/>
          </a:p>
        </p:txBody>
      </p:sp>
      <p:sp>
        <p:nvSpPr>
          <p:cNvPr id="139" name="Google Shape;139;p7"/>
          <p:cNvSpPr txBox="1"/>
          <p:nvPr/>
        </p:nvSpPr>
        <p:spPr>
          <a:xfrm>
            <a:off x="5764629" y="1857041"/>
            <a:ext cx="5819700" cy="2846400"/>
          </a:xfrm>
          <a:prstGeom prst="rect">
            <a:avLst/>
          </a:prstGeom>
          <a:noFill/>
          <a:ln>
            <a:noFill/>
          </a:ln>
        </p:spPr>
        <p:txBody>
          <a:bodyPr anchorCtr="0" anchor="t" bIns="0" lIns="0" spcFirstLastPara="1" rIns="0" wrap="square" tIns="140950">
            <a:spAutoFit/>
          </a:bodyPr>
          <a:lstStyle/>
          <a:p>
            <a:pPr indent="-299085" lvl="0" marL="260350" marR="0" rtl="0" algn="l">
              <a:lnSpc>
                <a:spcPct val="100000"/>
              </a:lnSpc>
              <a:spcBef>
                <a:spcPts val="0"/>
              </a:spcBef>
              <a:spcAft>
                <a:spcPts val="0"/>
              </a:spcAft>
              <a:buClr>
                <a:srgbClr val="3F3A33"/>
              </a:buClr>
              <a:buSzPts val="2500"/>
              <a:buFont typeface="Caladea"/>
              <a:buAutoNum type="arabicPlain"/>
            </a:pPr>
            <a:r>
              <a:rPr b="1" lang="en-US" sz="2500">
                <a:solidFill>
                  <a:srgbClr val="3F3A33"/>
                </a:solidFill>
                <a:latin typeface="Caladea"/>
                <a:ea typeface="Caladea"/>
                <a:cs typeface="Caladea"/>
                <a:sym typeface="Caladea"/>
              </a:rPr>
              <a:t>Veri Seti Olu</a:t>
            </a:r>
            <a:r>
              <a:rPr b="1" lang="en-US" sz="2500">
                <a:solidFill>
                  <a:srgbClr val="3F3A33"/>
                </a:solidFill>
                <a:latin typeface="Times New Roman"/>
                <a:ea typeface="Times New Roman"/>
                <a:cs typeface="Times New Roman"/>
                <a:sym typeface="Times New Roman"/>
              </a:rPr>
              <a:t>ş</a:t>
            </a:r>
            <a:r>
              <a:rPr b="1" lang="en-US" sz="2500">
                <a:solidFill>
                  <a:srgbClr val="3F3A33"/>
                </a:solidFill>
                <a:latin typeface="Caladea"/>
                <a:ea typeface="Caladea"/>
                <a:cs typeface="Caladea"/>
                <a:sym typeface="Caladea"/>
              </a:rPr>
              <a:t>turma</a:t>
            </a:r>
            <a:endParaRPr b="1" sz="2500">
              <a:solidFill>
                <a:srgbClr val="3F3A33"/>
              </a:solidFill>
              <a:latin typeface="Caladea"/>
              <a:ea typeface="Caladea"/>
              <a:cs typeface="Caladea"/>
              <a:sym typeface="Caladea"/>
            </a:endParaRPr>
          </a:p>
          <a:p>
            <a:pPr indent="0" lvl="0" marL="457200" marR="0" rtl="0" algn="l">
              <a:lnSpc>
                <a:spcPct val="100000"/>
              </a:lnSpc>
              <a:spcBef>
                <a:spcPts val="0"/>
              </a:spcBef>
              <a:spcAft>
                <a:spcPts val="0"/>
              </a:spcAft>
              <a:buNone/>
            </a:pPr>
            <a:r>
              <a:t/>
            </a:r>
            <a:endParaRPr b="1" sz="2500">
              <a:solidFill>
                <a:srgbClr val="3F3A33"/>
              </a:solidFill>
              <a:latin typeface="Caladea"/>
              <a:ea typeface="Caladea"/>
              <a:cs typeface="Caladea"/>
              <a:sym typeface="Caladea"/>
            </a:endParaRPr>
          </a:p>
          <a:p>
            <a:pPr indent="-299085" lvl="0" marL="260350" marR="0" rtl="0" algn="l">
              <a:lnSpc>
                <a:spcPct val="100000"/>
              </a:lnSpc>
              <a:spcBef>
                <a:spcPts val="1010"/>
              </a:spcBef>
              <a:spcAft>
                <a:spcPts val="0"/>
              </a:spcAft>
              <a:buClr>
                <a:srgbClr val="3F3A33"/>
              </a:buClr>
              <a:buSzPts val="2500"/>
              <a:buFont typeface="Caladea"/>
              <a:buAutoNum type="arabicPlain" startAt="2"/>
            </a:pPr>
            <a:r>
              <a:rPr b="1" lang="en-US" sz="2500">
                <a:solidFill>
                  <a:srgbClr val="3F3A33"/>
                </a:solidFill>
                <a:latin typeface="Caladea"/>
                <a:ea typeface="Caladea"/>
                <a:cs typeface="Caladea"/>
                <a:sym typeface="Caladea"/>
              </a:rPr>
              <a:t>Veri Modelleme</a:t>
            </a:r>
            <a:endParaRPr b="1" sz="2500">
              <a:solidFill>
                <a:srgbClr val="3F3A33"/>
              </a:solidFill>
              <a:latin typeface="Caladea"/>
              <a:ea typeface="Caladea"/>
              <a:cs typeface="Caladea"/>
              <a:sym typeface="Caladea"/>
            </a:endParaRPr>
          </a:p>
          <a:p>
            <a:pPr indent="0" lvl="0" marL="457200" marR="0" rtl="0" algn="l">
              <a:lnSpc>
                <a:spcPct val="100000"/>
              </a:lnSpc>
              <a:spcBef>
                <a:spcPts val="1010"/>
              </a:spcBef>
              <a:spcAft>
                <a:spcPts val="0"/>
              </a:spcAft>
              <a:buNone/>
            </a:pPr>
            <a:r>
              <a:t/>
            </a:r>
            <a:endParaRPr b="1" sz="2500">
              <a:solidFill>
                <a:srgbClr val="3F3A33"/>
              </a:solidFill>
              <a:latin typeface="Caladea"/>
              <a:ea typeface="Caladea"/>
              <a:cs typeface="Caladea"/>
              <a:sym typeface="Caladea"/>
            </a:endParaRPr>
          </a:p>
          <a:p>
            <a:pPr indent="-299085" lvl="0" marL="260350" marR="0" rtl="0" algn="l">
              <a:lnSpc>
                <a:spcPct val="100000"/>
              </a:lnSpc>
              <a:spcBef>
                <a:spcPts val="1010"/>
              </a:spcBef>
              <a:spcAft>
                <a:spcPts val="0"/>
              </a:spcAft>
              <a:buClr>
                <a:srgbClr val="3F3A33"/>
              </a:buClr>
              <a:buSzPts val="2500"/>
              <a:buFont typeface="Caladea"/>
              <a:buAutoNum type="arabicPlain" startAt="3"/>
            </a:pPr>
            <a:r>
              <a:rPr b="1" lang="en-US" sz="2500">
                <a:solidFill>
                  <a:srgbClr val="3F3A33"/>
                </a:solidFill>
                <a:latin typeface="Caladea"/>
                <a:ea typeface="Caladea"/>
                <a:cs typeface="Caladea"/>
                <a:sym typeface="Caladea"/>
              </a:rPr>
              <a:t>Ürün Ortaya Çıkarma</a:t>
            </a:r>
            <a:endParaRPr sz="2500">
              <a:latin typeface="Caladea"/>
              <a:ea typeface="Caladea"/>
              <a:cs typeface="Caladea"/>
              <a:sym typeface="Caladea"/>
            </a:endParaRPr>
          </a:p>
          <a:p>
            <a:pPr indent="0" lvl="0" marL="12700" marR="53339" rtl="0" algn="l">
              <a:lnSpc>
                <a:spcPct val="100000"/>
              </a:lnSpc>
              <a:spcBef>
                <a:spcPts val="1010"/>
              </a:spcBef>
              <a:spcAft>
                <a:spcPts val="0"/>
              </a:spcAft>
              <a:buNone/>
            </a:pPr>
            <a:r>
              <a:t/>
            </a:r>
            <a:endParaRPr sz="1700">
              <a:latin typeface="Caladea"/>
              <a:ea typeface="Caladea"/>
              <a:cs typeface="Caladea"/>
              <a:sym typeface="Caladea"/>
            </a:endParaRPr>
          </a:p>
        </p:txBody>
      </p:sp>
      <p:grpSp>
        <p:nvGrpSpPr>
          <p:cNvPr id="140" name="Google Shape;140;p7"/>
          <p:cNvGrpSpPr/>
          <p:nvPr/>
        </p:nvGrpSpPr>
        <p:grpSpPr>
          <a:xfrm>
            <a:off x="1187872" y="1686446"/>
            <a:ext cx="3419368" cy="2176545"/>
            <a:chOff x="1187872" y="1686446"/>
            <a:chExt cx="3419368" cy="2176545"/>
          </a:xfrm>
        </p:grpSpPr>
        <p:sp>
          <p:nvSpPr>
            <p:cNvPr id="141" name="Google Shape;141;p7"/>
            <p:cNvSpPr/>
            <p:nvPr/>
          </p:nvSpPr>
          <p:spPr>
            <a:xfrm>
              <a:off x="1187872" y="1686446"/>
              <a:ext cx="3343643" cy="187402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2" name="Google Shape;142;p7"/>
            <p:cNvSpPr/>
            <p:nvPr/>
          </p:nvSpPr>
          <p:spPr>
            <a:xfrm>
              <a:off x="3244718" y="3371518"/>
              <a:ext cx="1362522" cy="49147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43" name="Google Shape;143;p7"/>
          <p:cNvSpPr/>
          <p:nvPr/>
        </p:nvSpPr>
        <p:spPr>
          <a:xfrm>
            <a:off x="1406225" y="4077064"/>
            <a:ext cx="2842200" cy="1766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44" name="Google Shape;144;p7"/>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45eebbaee7_0_43"/>
          <p:cNvSpPr txBox="1"/>
          <p:nvPr>
            <p:ph type="title"/>
          </p:nvPr>
        </p:nvSpPr>
        <p:spPr>
          <a:xfrm>
            <a:off x="779473" y="910153"/>
            <a:ext cx="28449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Adım Adım…</a:t>
            </a:r>
            <a:endParaRPr/>
          </a:p>
        </p:txBody>
      </p:sp>
      <p:sp>
        <p:nvSpPr>
          <p:cNvPr id="150" name="Google Shape;150;g145eebbaee7_0_43"/>
          <p:cNvSpPr txBox="1"/>
          <p:nvPr/>
        </p:nvSpPr>
        <p:spPr>
          <a:xfrm>
            <a:off x="5844229" y="1393316"/>
            <a:ext cx="5819700" cy="4086600"/>
          </a:xfrm>
          <a:prstGeom prst="rect">
            <a:avLst/>
          </a:prstGeom>
          <a:noFill/>
          <a:ln>
            <a:noFill/>
          </a:ln>
        </p:spPr>
        <p:txBody>
          <a:bodyPr anchorCtr="0" anchor="t" bIns="0" lIns="0" spcFirstLastPara="1" rIns="0" wrap="square" tIns="140950">
            <a:spAutoFit/>
          </a:bodyPr>
          <a:lstStyle/>
          <a:p>
            <a:pPr indent="-273685" lvl="0" marL="260350" marR="0" rtl="0" algn="l">
              <a:lnSpc>
                <a:spcPct val="100000"/>
              </a:lnSpc>
              <a:spcBef>
                <a:spcPts val="0"/>
              </a:spcBef>
              <a:spcAft>
                <a:spcPts val="0"/>
              </a:spcAft>
              <a:buClr>
                <a:srgbClr val="3F3A33"/>
              </a:buClr>
              <a:buSzPts val="2100"/>
              <a:buFont typeface="Caladea"/>
              <a:buAutoNum type="arabicPlain"/>
            </a:pPr>
            <a:r>
              <a:rPr b="1" lang="en-US" sz="2100">
                <a:solidFill>
                  <a:srgbClr val="3F3A33"/>
                </a:solidFill>
                <a:latin typeface="Caladea"/>
                <a:ea typeface="Caladea"/>
                <a:cs typeface="Caladea"/>
                <a:sym typeface="Caladea"/>
              </a:rPr>
              <a:t>Veri Seti Olu</a:t>
            </a:r>
            <a:r>
              <a:rPr b="1" lang="en-US" sz="2100">
                <a:solidFill>
                  <a:srgbClr val="3F3A33"/>
                </a:solidFill>
                <a:latin typeface="Times New Roman"/>
                <a:ea typeface="Times New Roman"/>
                <a:cs typeface="Times New Roman"/>
                <a:sym typeface="Times New Roman"/>
              </a:rPr>
              <a:t>ş</a:t>
            </a:r>
            <a:r>
              <a:rPr b="1" lang="en-US" sz="2100">
                <a:solidFill>
                  <a:srgbClr val="3F3A33"/>
                </a:solidFill>
                <a:latin typeface="Caladea"/>
                <a:ea typeface="Caladea"/>
                <a:cs typeface="Caladea"/>
                <a:sym typeface="Caladea"/>
              </a:rPr>
              <a:t>turma:</a:t>
            </a:r>
            <a:endParaRPr b="1" sz="2100">
              <a:latin typeface="Caladea"/>
              <a:ea typeface="Caladea"/>
              <a:cs typeface="Caladea"/>
              <a:sym typeface="Caladea"/>
            </a:endParaRPr>
          </a:p>
          <a:p>
            <a:pPr indent="0" lvl="0" marL="12700" marR="5080" rtl="0" algn="l">
              <a:lnSpc>
                <a:spcPct val="100000"/>
              </a:lnSpc>
              <a:spcBef>
                <a:spcPts val="1010"/>
              </a:spcBef>
              <a:spcAft>
                <a:spcPts val="0"/>
              </a:spcAft>
              <a:buNone/>
            </a:pPr>
            <a:r>
              <a:rPr lang="en-US" sz="2100">
                <a:solidFill>
                  <a:srgbClr val="3F3A33"/>
                </a:solidFill>
                <a:latin typeface="Caladea"/>
                <a:ea typeface="Caladea"/>
                <a:cs typeface="Caladea"/>
                <a:sym typeface="Caladea"/>
              </a:rPr>
              <a:t>Veri seti olu</a:t>
            </a:r>
            <a:r>
              <a:rPr lang="en-US" sz="2100">
                <a:solidFill>
                  <a:srgbClr val="3F3A33"/>
                </a:solidFill>
                <a:latin typeface="Times New Roman"/>
                <a:ea typeface="Times New Roman"/>
                <a:cs typeface="Times New Roman"/>
                <a:sym typeface="Times New Roman"/>
              </a:rPr>
              <a:t>ş</a:t>
            </a:r>
            <a:r>
              <a:rPr lang="en-US" sz="2100">
                <a:solidFill>
                  <a:srgbClr val="3F3A33"/>
                </a:solidFill>
                <a:latin typeface="Caladea"/>
                <a:ea typeface="Caladea"/>
                <a:cs typeface="Caladea"/>
                <a:sym typeface="Caladea"/>
              </a:rPr>
              <a:t>turma adımında;</a:t>
            </a:r>
            <a:endParaRPr sz="2100">
              <a:solidFill>
                <a:srgbClr val="3F3A33"/>
              </a:solidFill>
              <a:latin typeface="Caladea"/>
              <a:ea typeface="Caladea"/>
              <a:cs typeface="Caladea"/>
              <a:sym typeface="Caladea"/>
            </a:endParaRPr>
          </a:p>
          <a:p>
            <a:pPr indent="-361950" lvl="0" marL="457200" marR="5080" rtl="0" algn="l">
              <a:lnSpc>
                <a:spcPct val="100000"/>
              </a:lnSpc>
              <a:spcBef>
                <a:spcPts val="1010"/>
              </a:spcBef>
              <a:spcAft>
                <a:spcPts val="0"/>
              </a:spcAft>
              <a:buClr>
                <a:srgbClr val="3F3A33"/>
              </a:buClr>
              <a:buSzPts val="2100"/>
              <a:buFont typeface="Caladea"/>
              <a:buChar char="-"/>
            </a:pPr>
            <a:r>
              <a:rPr lang="en-US" sz="2100">
                <a:solidFill>
                  <a:srgbClr val="3F3A33"/>
                </a:solidFill>
                <a:latin typeface="Caladea"/>
                <a:ea typeface="Caladea"/>
                <a:cs typeface="Caladea"/>
                <a:sym typeface="Caladea"/>
              </a:rPr>
              <a:t> Sosyal medya  platformu Twitter dan veri kazıma yöntemi ile verileri alındı. </a:t>
            </a:r>
            <a:endParaRPr sz="2100">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Char char="-"/>
            </a:pPr>
            <a:r>
              <a:rPr lang="en-US" sz="2100">
                <a:solidFill>
                  <a:srgbClr val="3F3A33"/>
                </a:solidFill>
                <a:latin typeface="Caladea"/>
                <a:ea typeface="Caladea"/>
                <a:cs typeface="Caladea"/>
                <a:sym typeface="Caladea"/>
              </a:rPr>
              <a:t>Etiketleme yöntemi ile i</a:t>
            </a:r>
            <a:r>
              <a:rPr lang="en-US" sz="2100">
                <a:solidFill>
                  <a:srgbClr val="3F3A33"/>
                </a:solidFill>
                <a:latin typeface="Times New Roman"/>
                <a:ea typeface="Times New Roman"/>
                <a:cs typeface="Times New Roman"/>
                <a:sym typeface="Times New Roman"/>
              </a:rPr>
              <a:t>ş</a:t>
            </a:r>
            <a:r>
              <a:rPr lang="en-US" sz="2100">
                <a:solidFill>
                  <a:srgbClr val="3F3A33"/>
                </a:solidFill>
                <a:latin typeface="Caladea"/>
                <a:ea typeface="Caladea"/>
                <a:cs typeface="Caladea"/>
                <a:sym typeface="Caladea"/>
              </a:rPr>
              <a:t>lenebilir bir veri seti haline getirildi.</a:t>
            </a:r>
            <a:endParaRPr sz="2100">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Char char="-"/>
            </a:pPr>
            <a:r>
              <a:rPr lang="en-US" sz="2100">
                <a:solidFill>
                  <a:srgbClr val="3F3A33"/>
                </a:solidFill>
                <a:latin typeface="Caladea"/>
                <a:ea typeface="Caladea"/>
                <a:cs typeface="Caladea"/>
                <a:sym typeface="Caladea"/>
              </a:rPr>
              <a:t> Oluşturulan yeni</a:t>
            </a:r>
            <a:r>
              <a:rPr lang="en-US" sz="2100">
                <a:solidFill>
                  <a:srgbClr val="3F3A33"/>
                </a:solidFill>
                <a:latin typeface="Caladea"/>
                <a:ea typeface="Caladea"/>
                <a:cs typeface="Caladea"/>
                <a:sym typeface="Caladea"/>
              </a:rPr>
              <a:t> veri seti </a:t>
            </a:r>
            <a:r>
              <a:rPr b="1" lang="en-US" sz="2100">
                <a:solidFill>
                  <a:srgbClr val="3F3A33"/>
                </a:solidFill>
                <a:latin typeface="Caladea"/>
                <a:ea typeface="Caladea"/>
                <a:cs typeface="Caladea"/>
                <a:sym typeface="Caladea"/>
              </a:rPr>
              <a:t>MIT lisansı ile paylaşılarak Türkçe doğal dil işleme literatürüne güncel, yeni ve etiketli bir veri seti kazandırıldı.</a:t>
            </a:r>
            <a:endParaRPr b="1" sz="2100">
              <a:latin typeface="Caladea"/>
              <a:ea typeface="Caladea"/>
              <a:cs typeface="Caladea"/>
              <a:sym typeface="Caladea"/>
            </a:endParaRPr>
          </a:p>
          <a:p>
            <a:pPr indent="0" lvl="0" marL="12700" marR="53339" rtl="0" algn="l">
              <a:lnSpc>
                <a:spcPct val="100000"/>
              </a:lnSpc>
              <a:spcBef>
                <a:spcPts val="1010"/>
              </a:spcBef>
              <a:spcAft>
                <a:spcPts val="0"/>
              </a:spcAft>
              <a:buNone/>
            </a:pPr>
            <a:r>
              <a:t/>
            </a:r>
            <a:endParaRPr sz="2100">
              <a:latin typeface="Caladea"/>
              <a:ea typeface="Caladea"/>
              <a:cs typeface="Caladea"/>
              <a:sym typeface="Caladea"/>
            </a:endParaRPr>
          </a:p>
        </p:txBody>
      </p:sp>
      <p:sp>
        <p:nvSpPr>
          <p:cNvPr id="151" name="Google Shape;151;g145eebbaee7_0_43"/>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pic>
        <p:nvPicPr>
          <p:cNvPr id="152" name="Google Shape;152;g145eebbaee7_0_43"/>
          <p:cNvPicPr preferRelativeResize="0"/>
          <p:nvPr/>
        </p:nvPicPr>
        <p:blipFill>
          <a:blip r:embed="rId3">
            <a:alphaModFix/>
          </a:blip>
          <a:stretch>
            <a:fillRect/>
          </a:stretch>
        </p:blipFill>
        <p:spPr>
          <a:xfrm>
            <a:off x="779475" y="1664975"/>
            <a:ext cx="3712925" cy="3712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45eebbaee7_0_54"/>
          <p:cNvSpPr txBox="1"/>
          <p:nvPr>
            <p:ph type="title"/>
          </p:nvPr>
        </p:nvSpPr>
        <p:spPr>
          <a:xfrm>
            <a:off x="779473" y="910153"/>
            <a:ext cx="28449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Adım Adım…</a:t>
            </a:r>
            <a:endParaRPr/>
          </a:p>
        </p:txBody>
      </p:sp>
      <p:sp>
        <p:nvSpPr>
          <p:cNvPr id="158" name="Google Shape;158;g145eebbaee7_0_54"/>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159" name="Google Shape;159;g145eebbaee7_0_54"/>
          <p:cNvSpPr txBox="1"/>
          <p:nvPr/>
        </p:nvSpPr>
        <p:spPr>
          <a:xfrm>
            <a:off x="5844225" y="1393325"/>
            <a:ext cx="5688000" cy="5056500"/>
          </a:xfrm>
          <a:prstGeom prst="rect">
            <a:avLst/>
          </a:prstGeom>
          <a:noFill/>
          <a:ln>
            <a:noFill/>
          </a:ln>
        </p:spPr>
        <p:txBody>
          <a:bodyPr anchorCtr="0" anchor="t" bIns="0" lIns="0" spcFirstLastPara="1" rIns="0" wrap="square" tIns="140950">
            <a:spAutoFit/>
          </a:bodyPr>
          <a:lstStyle/>
          <a:p>
            <a:pPr indent="0" lvl="0" marL="0" marR="0" rtl="0" algn="l">
              <a:lnSpc>
                <a:spcPct val="100000"/>
              </a:lnSpc>
              <a:spcBef>
                <a:spcPts val="0"/>
              </a:spcBef>
              <a:spcAft>
                <a:spcPts val="0"/>
              </a:spcAft>
              <a:buNone/>
            </a:pPr>
            <a:r>
              <a:rPr b="1" lang="en-US" sz="2100">
                <a:solidFill>
                  <a:srgbClr val="3F3A33"/>
                </a:solidFill>
                <a:latin typeface="Caladea"/>
                <a:ea typeface="Caladea"/>
                <a:cs typeface="Caladea"/>
                <a:sym typeface="Caladea"/>
              </a:rPr>
              <a:t>2   </a:t>
            </a:r>
            <a:r>
              <a:rPr b="1" lang="en-US" sz="2100">
                <a:solidFill>
                  <a:srgbClr val="3F3A33"/>
                </a:solidFill>
                <a:latin typeface="Caladea"/>
                <a:ea typeface="Caladea"/>
                <a:cs typeface="Caladea"/>
                <a:sym typeface="Caladea"/>
              </a:rPr>
              <a:t>Veri Modelleme:</a:t>
            </a:r>
            <a:endParaRPr sz="2100">
              <a:latin typeface="Caladea"/>
              <a:ea typeface="Caladea"/>
              <a:cs typeface="Caladea"/>
              <a:sym typeface="Caladea"/>
            </a:endParaRPr>
          </a:p>
          <a:p>
            <a:pPr indent="0" lvl="0" marL="12700" marR="5080" rtl="0" algn="l">
              <a:lnSpc>
                <a:spcPct val="100000"/>
              </a:lnSpc>
              <a:spcBef>
                <a:spcPts val="1010"/>
              </a:spcBef>
              <a:spcAft>
                <a:spcPts val="0"/>
              </a:spcAft>
              <a:buNone/>
            </a:pPr>
            <a:r>
              <a:rPr lang="en-US" sz="2100">
                <a:solidFill>
                  <a:srgbClr val="3F3A33"/>
                </a:solidFill>
                <a:latin typeface="Caladea"/>
                <a:ea typeface="Caladea"/>
                <a:cs typeface="Caladea"/>
                <a:sym typeface="Caladea"/>
              </a:rPr>
              <a:t>Veri modelleme adımında;</a:t>
            </a:r>
            <a:endParaRPr sz="2100">
              <a:solidFill>
                <a:srgbClr val="3F3A33"/>
              </a:solidFill>
              <a:latin typeface="Caladea"/>
              <a:ea typeface="Caladea"/>
              <a:cs typeface="Caladea"/>
              <a:sym typeface="Caladea"/>
            </a:endParaRPr>
          </a:p>
          <a:p>
            <a:pPr indent="-361950" lvl="0" marL="457200" marR="5080" rtl="0" algn="l">
              <a:lnSpc>
                <a:spcPct val="100000"/>
              </a:lnSpc>
              <a:spcBef>
                <a:spcPts val="1010"/>
              </a:spcBef>
              <a:spcAft>
                <a:spcPts val="0"/>
              </a:spcAft>
              <a:buClr>
                <a:srgbClr val="3F3A33"/>
              </a:buClr>
              <a:buSzPts val="2100"/>
              <a:buFont typeface="Caladea"/>
              <a:buChar char="-"/>
            </a:pPr>
            <a:r>
              <a:rPr lang="en-US" sz="2100">
                <a:solidFill>
                  <a:srgbClr val="3F3A33"/>
                </a:solidFill>
                <a:latin typeface="Caladea"/>
                <a:ea typeface="Caladea"/>
                <a:cs typeface="Caladea"/>
                <a:sym typeface="Caladea"/>
              </a:rPr>
              <a:t>Klasik makine öğrenmesi yöntemleri ve çeşitli parametreleri deneyerek oluşturduğumuz veri seti için en uygun algoritmaları ve en iyi parametrelerini keşfettik. </a:t>
            </a:r>
            <a:endParaRPr sz="2100">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Font typeface="Caladea"/>
              <a:buChar char="-"/>
            </a:pPr>
            <a:r>
              <a:rPr lang="en-US" sz="2100">
                <a:solidFill>
                  <a:srgbClr val="3F3A33"/>
                </a:solidFill>
                <a:latin typeface="Caladea"/>
                <a:ea typeface="Caladea"/>
                <a:cs typeface="Caladea"/>
                <a:sym typeface="Caladea"/>
              </a:rPr>
              <a:t>T</a:t>
            </a:r>
            <a:r>
              <a:rPr lang="en-US" sz="2100">
                <a:solidFill>
                  <a:srgbClr val="3F3A33"/>
                </a:solidFill>
                <a:latin typeface="Caladea"/>
                <a:ea typeface="Caladea"/>
                <a:cs typeface="Caladea"/>
                <a:sym typeface="Caladea"/>
              </a:rPr>
              <a:t>ransformatör tabanlı makine öğrenimi yöntemleri ve en iyi parametrelerinin tespit edilmesi için bir çok deneme ve araştırma yaptık.</a:t>
            </a:r>
            <a:endParaRPr sz="2100">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Char char="-"/>
            </a:pPr>
            <a:r>
              <a:rPr lang="en-US" sz="2100">
                <a:solidFill>
                  <a:srgbClr val="3F3A33"/>
                </a:solidFill>
                <a:latin typeface="Caladea"/>
                <a:ea typeface="Caladea"/>
                <a:cs typeface="Caladea"/>
                <a:sym typeface="Caladea"/>
              </a:rPr>
              <a:t>Yeni oluşturduğumuz veri setinin </a:t>
            </a:r>
            <a:r>
              <a:rPr b="1" lang="en-US" sz="2100">
                <a:solidFill>
                  <a:srgbClr val="3F3A33"/>
                </a:solidFill>
                <a:latin typeface="Caladea"/>
                <a:ea typeface="Caladea"/>
                <a:cs typeface="Caladea"/>
                <a:sym typeface="Caladea"/>
              </a:rPr>
              <a:t>uluslararası doğruluk metriklerince en yüksek başarıya sahip modeli oluşturduk.</a:t>
            </a:r>
            <a:endParaRPr b="1" sz="2100">
              <a:latin typeface="Caladea"/>
              <a:ea typeface="Caladea"/>
              <a:cs typeface="Caladea"/>
              <a:sym typeface="Caladea"/>
            </a:endParaRPr>
          </a:p>
          <a:p>
            <a:pPr indent="0" lvl="0" marL="12700" marR="53339" rtl="0" algn="l">
              <a:lnSpc>
                <a:spcPct val="100000"/>
              </a:lnSpc>
              <a:spcBef>
                <a:spcPts val="1010"/>
              </a:spcBef>
              <a:spcAft>
                <a:spcPts val="0"/>
              </a:spcAft>
              <a:buNone/>
            </a:pPr>
            <a:r>
              <a:t/>
            </a:r>
            <a:endParaRPr sz="2100">
              <a:latin typeface="Caladea"/>
              <a:ea typeface="Caladea"/>
              <a:cs typeface="Caladea"/>
              <a:sym typeface="Caladea"/>
            </a:endParaRPr>
          </a:p>
        </p:txBody>
      </p:sp>
      <p:pic>
        <p:nvPicPr>
          <p:cNvPr id="160" name="Google Shape;160;g145eebbaee7_0_54"/>
          <p:cNvPicPr preferRelativeResize="0"/>
          <p:nvPr/>
        </p:nvPicPr>
        <p:blipFill>
          <a:blip r:embed="rId3">
            <a:alphaModFix/>
          </a:blip>
          <a:stretch>
            <a:fillRect/>
          </a:stretch>
        </p:blipFill>
        <p:spPr>
          <a:xfrm>
            <a:off x="152400" y="1691053"/>
            <a:ext cx="5539425" cy="4354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145eebbaee7_0_64"/>
          <p:cNvSpPr txBox="1"/>
          <p:nvPr>
            <p:ph type="title"/>
          </p:nvPr>
        </p:nvSpPr>
        <p:spPr>
          <a:xfrm>
            <a:off x="779473" y="910153"/>
            <a:ext cx="28449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Adım Adım…</a:t>
            </a:r>
            <a:endParaRPr/>
          </a:p>
        </p:txBody>
      </p:sp>
      <p:sp>
        <p:nvSpPr>
          <p:cNvPr id="166" name="Google Shape;166;g145eebbaee7_0_64"/>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167" name="Google Shape;167;g145eebbaee7_0_64"/>
          <p:cNvSpPr txBox="1"/>
          <p:nvPr/>
        </p:nvSpPr>
        <p:spPr>
          <a:xfrm>
            <a:off x="5844225" y="1393325"/>
            <a:ext cx="5688000" cy="4086600"/>
          </a:xfrm>
          <a:prstGeom prst="rect">
            <a:avLst/>
          </a:prstGeom>
          <a:noFill/>
          <a:ln>
            <a:noFill/>
          </a:ln>
        </p:spPr>
        <p:txBody>
          <a:bodyPr anchorCtr="0" anchor="t" bIns="0" lIns="0" spcFirstLastPara="1" rIns="0" wrap="square" tIns="140950">
            <a:spAutoFit/>
          </a:bodyPr>
          <a:lstStyle/>
          <a:p>
            <a:pPr indent="0" lvl="0" marL="0" marR="0" rtl="0" algn="l">
              <a:lnSpc>
                <a:spcPct val="100000"/>
              </a:lnSpc>
              <a:spcBef>
                <a:spcPts val="0"/>
              </a:spcBef>
              <a:spcAft>
                <a:spcPts val="0"/>
              </a:spcAft>
              <a:buNone/>
            </a:pPr>
            <a:r>
              <a:rPr b="1" lang="en-US" sz="2100">
                <a:solidFill>
                  <a:srgbClr val="3F3A33"/>
                </a:solidFill>
                <a:latin typeface="Caladea"/>
                <a:ea typeface="Caladea"/>
                <a:cs typeface="Caladea"/>
                <a:sym typeface="Caladea"/>
              </a:rPr>
              <a:t>3</a:t>
            </a:r>
            <a:r>
              <a:rPr b="1" lang="en-US" sz="2100">
                <a:solidFill>
                  <a:srgbClr val="3F3A33"/>
                </a:solidFill>
                <a:latin typeface="Caladea"/>
                <a:ea typeface="Caladea"/>
                <a:cs typeface="Caladea"/>
                <a:sym typeface="Caladea"/>
              </a:rPr>
              <a:t>   Ürün Ortaya Çıkarma:</a:t>
            </a:r>
            <a:endParaRPr sz="2100">
              <a:latin typeface="Caladea"/>
              <a:ea typeface="Caladea"/>
              <a:cs typeface="Caladea"/>
              <a:sym typeface="Caladea"/>
            </a:endParaRPr>
          </a:p>
          <a:p>
            <a:pPr indent="0" lvl="0" marL="12700" marR="5080" rtl="0" algn="l">
              <a:lnSpc>
                <a:spcPct val="100000"/>
              </a:lnSpc>
              <a:spcBef>
                <a:spcPts val="1010"/>
              </a:spcBef>
              <a:spcAft>
                <a:spcPts val="0"/>
              </a:spcAft>
              <a:buNone/>
            </a:pPr>
            <a:r>
              <a:rPr lang="en-US" sz="2100">
                <a:solidFill>
                  <a:srgbClr val="3F3A33"/>
                </a:solidFill>
                <a:latin typeface="Caladea"/>
                <a:ea typeface="Caladea"/>
                <a:cs typeface="Caladea"/>
                <a:sym typeface="Caladea"/>
              </a:rPr>
              <a:t>Ürün ortaya çıkarma</a:t>
            </a:r>
            <a:r>
              <a:rPr lang="en-US" sz="2100">
                <a:solidFill>
                  <a:srgbClr val="3F3A33"/>
                </a:solidFill>
                <a:latin typeface="Caladea"/>
                <a:ea typeface="Caladea"/>
                <a:cs typeface="Caladea"/>
                <a:sym typeface="Caladea"/>
              </a:rPr>
              <a:t> adımında;</a:t>
            </a:r>
            <a:endParaRPr sz="2100">
              <a:solidFill>
                <a:srgbClr val="3F3A33"/>
              </a:solidFill>
              <a:latin typeface="Caladea"/>
              <a:ea typeface="Caladea"/>
              <a:cs typeface="Caladea"/>
              <a:sym typeface="Caladea"/>
            </a:endParaRPr>
          </a:p>
          <a:p>
            <a:pPr indent="-361950" lvl="0" marL="457200" marR="5080" rtl="0" algn="l">
              <a:lnSpc>
                <a:spcPct val="100000"/>
              </a:lnSpc>
              <a:spcBef>
                <a:spcPts val="1010"/>
              </a:spcBef>
              <a:spcAft>
                <a:spcPts val="0"/>
              </a:spcAft>
              <a:buClr>
                <a:srgbClr val="3F3A33"/>
              </a:buClr>
              <a:buSzPts val="2100"/>
              <a:buChar char="-"/>
            </a:pPr>
            <a:r>
              <a:rPr lang="en-US" sz="2100">
                <a:solidFill>
                  <a:srgbClr val="3F3A33"/>
                </a:solidFill>
                <a:latin typeface="Caladea"/>
                <a:ea typeface="Caladea"/>
                <a:cs typeface="Caladea"/>
                <a:sym typeface="Caladea"/>
              </a:rPr>
              <a:t>Oluşturulan veri setinin MIT lisansı ile uluslararası doğal dil platformu </a:t>
            </a:r>
            <a:r>
              <a:rPr lang="en-US" sz="2100" u="sng">
                <a:solidFill>
                  <a:schemeClr val="hlink"/>
                </a:solidFill>
                <a:latin typeface="Caladea"/>
                <a:ea typeface="Caladea"/>
                <a:cs typeface="Caladea"/>
                <a:sym typeface="Caladea"/>
                <a:hlinkClick r:id="rId3"/>
              </a:rPr>
              <a:t>huggingface</a:t>
            </a:r>
            <a:r>
              <a:rPr lang="en-US" sz="2100">
                <a:solidFill>
                  <a:srgbClr val="3F3A33"/>
                </a:solidFill>
                <a:latin typeface="Caladea"/>
                <a:ea typeface="Caladea"/>
                <a:cs typeface="Caladea"/>
                <a:sym typeface="Caladea"/>
              </a:rPr>
              <a:t> te paylaşılması sağlanmış ve </a:t>
            </a:r>
            <a:r>
              <a:rPr b="1" lang="en-US" sz="2100">
                <a:solidFill>
                  <a:srgbClr val="3F3A33"/>
                </a:solidFill>
                <a:latin typeface="Caladea"/>
                <a:ea typeface="Caladea"/>
                <a:cs typeface="Caladea"/>
                <a:sym typeface="Caladea"/>
              </a:rPr>
              <a:t>uluslararası platformda Türkçe modellere yeni ve başarılı bir model eklenmesi sağlanmıştır. </a:t>
            </a:r>
            <a:endParaRPr b="1" sz="2100">
              <a:solidFill>
                <a:srgbClr val="3F3A33"/>
              </a:solidFill>
              <a:latin typeface="Caladea"/>
              <a:ea typeface="Caladea"/>
              <a:cs typeface="Caladea"/>
              <a:sym typeface="Caladea"/>
            </a:endParaRPr>
          </a:p>
          <a:p>
            <a:pPr indent="-361950" lvl="0" marL="457200" marR="5080" rtl="0" algn="l">
              <a:lnSpc>
                <a:spcPct val="100000"/>
              </a:lnSpc>
              <a:spcBef>
                <a:spcPts val="0"/>
              </a:spcBef>
              <a:spcAft>
                <a:spcPts val="0"/>
              </a:spcAft>
              <a:buClr>
                <a:srgbClr val="3F3A33"/>
              </a:buClr>
              <a:buSzPts val="2100"/>
              <a:buFont typeface="Caladea"/>
              <a:buChar char="-"/>
            </a:pPr>
            <a:r>
              <a:rPr lang="en-US" sz="2100">
                <a:solidFill>
                  <a:srgbClr val="3F3A33"/>
                </a:solidFill>
                <a:latin typeface="Caladea"/>
                <a:ea typeface="Caladea"/>
                <a:cs typeface="Caladea"/>
                <a:sym typeface="Caladea"/>
              </a:rPr>
              <a:t>Oluşturulan model aynı zamanda FastAPI olarak hazırlanmış ve uygulamaların backendinde kullanıma hazır hale getirilmiştir.</a:t>
            </a:r>
            <a:endParaRPr sz="2100">
              <a:solidFill>
                <a:srgbClr val="3F3A33"/>
              </a:solidFill>
              <a:latin typeface="Caladea"/>
              <a:ea typeface="Caladea"/>
              <a:cs typeface="Caladea"/>
              <a:sym typeface="Caladea"/>
            </a:endParaRPr>
          </a:p>
          <a:p>
            <a:pPr indent="0" lvl="0" marL="12700" marR="53339" rtl="0" algn="l">
              <a:lnSpc>
                <a:spcPct val="100000"/>
              </a:lnSpc>
              <a:spcBef>
                <a:spcPts val="1010"/>
              </a:spcBef>
              <a:spcAft>
                <a:spcPts val="0"/>
              </a:spcAft>
              <a:buNone/>
            </a:pPr>
            <a:r>
              <a:t/>
            </a:r>
            <a:endParaRPr sz="2100">
              <a:latin typeface="Caladea"/>
              <a:ea typeface="Caladea"/>
              <a:cs typeface="Caladea"/>
              <a:sym typeface="Caladea"/>
            </a:endParaRPr>
          </a:p>
        </p:txBody>
      </p:sp>
      <p:pic>
        <p:nvPicPr>
          <p:cNvPr id="168" name="Google Shape;168;g145eebbaee7_0_64"/>
          <p:cNvPicPr preferRelativeResize="0"/>
          <p:nvPr/>
        </p:nvPicPr>
        <p:blipFill>
          <a:blip r:embed="rId4">
            <a:alphaModFix/>
          </a:blip>
          <a:stretch>
            <a:fillRect/>
          </a:stretch>
        </p:blipFill>
        <p:spPr>
          <a:xfrm>
            <a:off x="152400" y="1691053"/>
            <a:ext cx="5539426" cy="2516482"/>
          </a:xfrm>
          <a:prstGeom prst="rect">
            <a:avLst/>
          </a:prstGeom>
          <a:noFill/>
          <a:ln>
            <a:noFill/>
          </a:ln>
        </p:spPr>
      </p:pic>
      <p:pic>
        <p:nvPicPr>
          <p:cNvPr id="169" name="Google Shape;169;g145eebbaee7_0_64"/>
          <p:cNvPicPr preferRelativeResize="0"/>
          <p:nvPr/>
        </p:nvPicPr>
        <p:blipFill>
          <a:blip r:embed="rId5">
            <a:alphaModFix/>
          </a:blip>
          <a:stretch>
            <a:fillRect/>
          </a:stretch>
        </p:blipFill>
        <p:spPr>
          <a:xfrm>
            <a:off x="1450500" y="4405435"/>
            <a:ext cx="2943225" cy="1552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4609e9431e_0_145"/>
          <p:cNvSpPr txBox="1"/>
          <p:nvPr>
            <p:ph type="title"/>
          </p:nvPr>
        </p:nvSpPr>
        <p:spPr>
          <a:xfrm>
            <a:off x="779476" y="910150"/>
            <a:ext cx="44415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Proje İş Akışı</a:t>
            </a:r>
            <a:endParaRPr/>
          </a:p>
        </p:txBody>
      </p:sp>
      <p:sp>
        <p:nvSpPr>
          <p:cNvPr id="175" name="Google Shape;175;g14609e9431e_0_145"/>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pic>
        <p:nvPicPr>
          <p:cNvPr id="176" name="Google Shape;176;g14609e9431e_0_145"/>
          <p:cNvPicPr preferRelativeResize="0"/>
          <p:nvPr/>
        </p:nvPicPr>
        <p:blipFill>
          <a:blip r:embed="rId3">
            <a:alphaModFix/>
          </a:blip>
          <a:stretch>
            <a:fillRect/>
          </a:stretch>
        </p:blipFill>
        <p:spPr>
          <a:xfrm>
            <a:off x="762000" y="1691050"/>
            <a:ext cx="10258850" cy="3699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45eebbaee7_0_82"/>
          <p:cNvSpPr txBox="1"/>
          <p:nvPr>
            <p:ph type="title"/>
          </p:nvPr>
        </p:nvSpPr>
        <p:spPr>
          <a:xfrm>
            <a:off x="779475" y="910150"/>
            <a:ext cx="83076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Veri Seti Oluşturma 1 - Veri Kazıma</a:t>
            </a:r>
            <a:endParaRPr/>
          </a:p>
        </p:txBody>
      </p:sp>
      <p:sp>
        <p:nvSpPr>
          <p:cNvPr id="182" name="Google Shape;182;g145eebbaee7_0_82"/>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183" name="Google Shape;183;g145eebbaee7_0_82"/>
          <p:cNvSpPr txBox="1"/>
          <p:nvPr>
            <p:ph idx="1" type="body"/>
          </p:nvPr>
        </p:nvSpPr>
        <p:spPr>
          <a:xfrm>
            <a:off x="779476" y="1637725"/>
            <a:ext cx="10798800" cy="4105800"/>
          </a:xfrm>
          <a:prstGeom prst="rect">
            <a:avLst/>
          </a:prstGeom>
          <a:noFill/>
          <a:ln>
            <a:noFill/>
          </a:ln>
        </p:spPr>
        <p:txBody>
          <a:bodyPr anchorCtr="0" anchor="t" bIns="0" lIns="0" spcFirstLastPara="1" rIns="0" wrap="square" tIns="140950">
            <a:spAutoFit/>
          </a:bodyPr>
          <a:lstStyle/>
          <a:p>
            <a:pPr indent="0" lvl="0" marL="5157470" marR="5080" rtl="0" algn="l">
              <a:lnSpc>
                <a:spcPct val="100000"/>
              </a:lnSpc>
              <a:spcBef>
                <a:spcPts val="1010"/>
              </a:spcBef>
              <a:spcAft>
                <a:spcPts val="0"/>
              </a:spcAft>
              <a:buNone/>
            </a:pPr>
            <a:r>
              <a:rPr lang="en-US"/>
              <a:t>Veri seti oluşturmak için öncelikle text verilerine ihtiyacımız vardı.</a:t>
            </a:r>
            <a:endParaRPr/>
          </a:p>
          <a:p>
            <a:pPr indent="0" lvl="0" marL="5157470" marR="5080" rtl="0" algn="l">
              <a:lnSpc>
                <a:spcPct val="100000"/>
              </a:lnSpc>
              <a:spcBef>
                <a:spcPts val="1010"/>
              </a:spcBef>
              <a:spcAft>
                <a:spcPts val="0"/>
              </a:spcAft>
              <a:buNone/>
            </a:pPr>
            <a:r>
              <a:rPr lang="en-US"/>
              <a:t>1 - </a:t>
            </a:r>
            <a:r>
              <a:rPr lang="en-US" u="sng">
                <a:solidFill>
                  <a:schemeClr val="hlink"/>
                </a:solidFill>
                <a:hlinkClick r:id="rId3"/>
              </a:rPr>
              <a:t>2019 yılında yayınlanmış </a:t>
            </a:r>
            <a:r>
              <a:rPr lang="en-US"/>
              <a:t> </a:t>
            </a:r>
            <a:r>
              <a:rPr lang="en-US">
                <a:solidFill>
                  <a:schemeClr val="hlink"/>
                </a:solidFill>
              </a:rPr>
              <a:t>literatürde bulunan en büyük(3000 satırlık 2 sınıflı Türkçe siber zorbalık seti)</a:t>
            </a:r>
            <a:r>
              <a:rPr lang="en-US"/>
              <a:t> veri setini kullanabilirdik.</a:t>
            </a:r>
            <a:endParaRPr/>
          </a:p>
          <a:p>
            <a:pPr indent="0" lvl="0" marL="5157470" marR="5080" rtl="0" algn="l">
              <a:lnSpc>
                <a:spcPct val="100000"/>
              </a:lnSpc>
              <a:spcBef>
                <a:spcPts val="1010"/>
              </a:spcBef>
              <a:spcAft>
                <a:spcPts val="0"/>
              </a:spcAft>
              <a:buNone/>
            </a:pPr>
            <a:r>
              <a:rPr lang="en-US"/>
              <a:t>2 - </a:t>
            </a:r>
            <a:r>
              <a:rPr lang="en-US" u="sng">
                <a:solidFill>
                  <a:schemeClr val="hlink"/>
                </a:solidFill>
                <a:hlinkClick r:id="rId4"/>
              </a:rPr>
              <a:t>ScrapedAPI</a:t>
            </a:r>
            <a:r>
              <a:rPr lang="en-US"/>
              <a:t> kullanarak 5000 ücretsiz veri çekebilirdik.</a:t>
            </a:r>
            <a:endParaRPr/>
          </a:p>
          <a:p>
            <a:pPr indent="0" lvl="0" marL="5157470" marR="5080" rtl="0" algn="l">
              <a:lnSpc>
                <a:spcPct val="100000"/>
              </a:lnSpc>
              <a:spcBef>
                <a:spcPts val="1010"/>
              </a:spcBef>
              <a:spcAft>
                <a:spcPts val="0"/>
              </a:spcAft>
              <a:buNone/>
            </a:pPr>
            <a:r>
              <a:rPr lang="en-US"/>
              <a:t>3 - </a:t>
            </a:r>
            <a:r>
              <a:rPr lang="en-US" u="sng">
                <a:solidFill>
                  <a:schemeClr val="hlink"/>
                </a:solidFill>
                <a:hlinkClick r:id="rId5"/>
              </a:rPr>
              <a:t>Twitter API </a:t>
            </a:r>
            <a:r>
              <a:rPr lang="en-US"/>
              <a:t>token almak için haftalarca bekleyip sonra sadece API ın bize izin verdiği kadar veriyi ücretsiz çekebilirdik.</a:t>
            </a:r>
            <a:endParaRPr/>
          </a:p>
          <a:p>
            <a:pPr indent="0" lvl="0" marL="5157470" marR="5080" rtl="0" algn="l">
              <a:lnSpc>
                <a:spcPct val="100000"/>
              </a:lnSpc>
              <a:spcBef>
                <a:spcPts val="1010"/>
              </a:spcBef>
              <a:spcAft>
                <a:spcPts val="0"/>
              </a:spcAft>
              <a:buNone/>
            </a:pPr>
            <a:r>
              <a:rPr lang="en-US"/>
              <a:t>4 - Kendi aracımızı yazarak özgürce veri çekebilirdik. </a:t>
            </a:r>
            <a:endParaRPr/>
          </a:p>
          <a:p>
            <a:pPr indent="0" lvl="0" marL="5157470" marR="5080" rtl="0" algn="l">
              <a:lnSpc>
                <a:spcPct val="100000"/>
              </a:lnSpc>
              <a:spcBef>
                <a:spcPts val="1010"/>
              </a:spcBef>
              <a:spcAft>
                <a:spcPts val="0"/>
              </a:spcAft>
              <a:buNone/>
            </a:pPr>
            <a:r>
              <a:rPr b="1" lang="en-US"/>
              <a:t>KENDİ ARACIMIZI YAZMAYI TERCİH ETTİK. </a:t>
            </a:r>
            <a:r>
              <a:rPr lang="en-US" sz="3700">
                <a:solidFill>
                  <a:srgbClr val="333333"/>
                </a:solidFill>
                <a:highlight>
                  <a:schemeClr val="lt1"/>
                </a:highlight>
                <a:latin typeface="Arial"/>
                <a:ea typeface="Arial"/>
                <a:cs typeface="Arial"/>
                <a:sym typeface="Arial"/>
              </a:rPr>
              <a:t>😊</a:t>
            </a:r>
            <a:endParaRPr b="1"/>
          </a:p>
          <a:p>
            <a:pPr indent="0" lvl="0" marL="0" marR="5080" rtl="0" algn="l">
              <a:lnSpc>
                <a:spcPct val="100000"/>
              </a:lnSpc>
              <a:spcBef>
                <a:spcPts val="1010"/>
              </a:spcBef>
              <a:spcAft>
                <a:spcPts val="0"/>
              </a:spcAft>
              <a:buNone/>
            </a:pPr>
            <a:r>
              <a:t/>
            </a:r>
            <a:endParaRPr/>
          </a:p>
        </p:txBody>
      </p:sp>
      <p:pic>
        <p:nvPicPr>
          <p:cNvPr id="184" name="Google Shape;184;g145eebbaee7_0_82"/>
          <p:cNvPicPr preferRelativeResize="0"/>
          <p:nvPr/>
        </p:nvPicPr>
        <p:blipFill>
          <a:blip r:embed="rId6">
            <a:alphaModFix/>
          </a:blip>
          <a:stretch>
            <a:fillRect/>
          </a:stretch>
        </p:blipFill>
        <p:spPr>
          <a:xfrm>
            <a:off x="872025" y="1690900"/>
            <a:ext cx="4105800" cy="410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45eebbaee7_0_10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190" name="Google Shape;190;g145eebbaee7_0_100"/>
          <p:cNvSpPr txBox="1"/>
          <p:nvPr/>
        </p:nvSpPr>
        <p:spPr>
          <a:xfrm>
            <a:off x="4896575" y="5432175"/>
            <a:ext cx="18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adea"/>
                <a:ea typeface="Caladea"/>
                <a:cs typeface="Caladea"/>
                <a:sym typeface="Caladea"/>
              </a:rPr>
              <a:t>Veri Kazıma Süreci</a:t>
            </a:r>
            <a:endParaRPr>
              <a:latin typeface="Caladea"/>
              <a:ea typeface="Caladea"/>
              <a:cs typeface="Caladea"/>
              <a:sym typeface="Caladea"/>
            </a:endParaRPr>
          </a:p>
        </p:txBody>
      </p:sp>
      <p:pic>
        <p:nvPicPr>
          <p:cNvPr descr="keywordlist.txt ye yazılan belirli konular hakkında Twitterdan atılan son Tweetleri çekmek için kullanılan bir veri kazıma aracıdır.&#10;Selenium ile yazılmıştır." id="191" name="Google Shape;191;g145eebbaee7_0_100" title="Veri Kazıma Aracı">
            <a:hlinkClick r:id="rId3"/>
          </p:cNvPr>
          <p:cNvPicPr preferRelativeResize="0"/>
          <p:nvPr/>
        </p:nvPicPr>
        <p:blipFill>
          <a:blip r:embed="rId4">
            <a:alphaModFix/>
          </a:blip>
          <a:stretch>
            <a:fillRect/>
          </a:stretch>
        </p:blipFill>
        <p:spPr>
          <a:xfrm>
            <a:off x="3282100" y="1214775"/>
            <a:ext cx="5484226" cy="411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g1461a45755e_3_0" title="Nane-Limon Takımı Araç Tanıtım Videosu">
            <a:hlinkClick r:id="rId3"/>
          </p:cNvPr>
          <p:cNvPicPr preferRelativeResize="0"/>
          <p:nvPr/>
        </p:nvPicPr>
        <p:blipFill>
          <a:blip r:embed="rId4">
            <a:alphaModFix/>
          </a:blip>
          <a:stretch>
            <a:fillRect/>
          </a:stretch>
        </p:blipFill>
        <p:spPr>
          <a:xfrm>
            <a:off x="2539450" y="761525"/>
            <a:ext cx="7113250" cy="5334950"/>
          </a:xfrm>
          <a:prstGeom prst="rect">
            <a:avLst/>
          </a:prstGeom>
          <a:noFill/>
          <a:ln>
            <a:noFill/>
          </a:ln>
        </p:spPr>
      </p:pic>
      <p:sp>
        <p:nvSpPr>
          <p:cNvPr id="197" name="Google Shape;197;g1461a45755e_3_0"/>
          <p:cNvSpPr txBox="1"/>
          <p:nvPr/>
        </p:nvSpPr>
        <p:spPr>
          <a:xfrm>
            <a:off x="574075" y="53525"/>
            <a:ext cx="11030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400">
                <a:latin typeface="Caladea"/>
                <a:ea typeface="Caladea"/>
                <a:cs typeface="Caladea"/>
                <a:sym typeface="Caladea"/>
              </a:rPr>
              <a:t>Veri Etiketleme ve Veri Temizleme Araç Tanıtım Videosu:</a:t>
            </a:r>
            <a:endParaRPr sz="3400">
              <a:latin typeface="Caladea"/>
              <a:ea typeface="Caladea"/>
              <a:cs typeface="Caladea"/>
              <a:sym typeface="Calade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145eebbaee7_0_108"/>
          <p:cNvSpPr txBox="1"/>
          <p:nvPr>
            <p:ph type="title"/>
          </p:nvPr>
        </p:nvSpPr>
        <p:spPr>
          <a:xfrm>
            <a:off x="779475" y="910150"/>
            <a:ext cx="95133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Veri Seti Oluşturma 2 - Veri Etiketleme</a:t>
            </a:r>
            <a:endParaRPr/>
          </a:p>
        </p:txBody>
      </p:sp>
      <p:sp>
        <p:nvSpPr>
          <p:cNvPr id="203" name="Google Shape;203;g145eebbaee7_0_10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204" name="Google Shape;204;g145eebbaee7_0_108"/>
          <p:cNvSpPr txBox="1"/>
          <p:nvPr>
            <p:ph idx="1" type="body"/>
          </p:nvPr>
        </p:nvSpPr>
        <p:spPr>
          <a:xfrm>
            <a:off x="779476" y="1561525"/>
            <a:ext cx="10798800" cy="4585500"/>
          </a:xfrm>
          <a:prstGeom prst="rect">
            <a:avLst/>
          </a:prstGeom>
          <a:noFill/>
          <a:ln>
            <a:noFill/>
          </a:ln>
        </p:spPr>
        <p:txBody>
          <a:bodyPr anchorCtr="0" anchor="t" bIns="0" lIns="0" spcFirstLastPara="1" rIns="0" wrap="square" tIns="140950">
            <a:spAutoFit/>
          </a:bodyPr>
          <a:lstStyle/>
          <a:p>
            <a:pPr indent="0" lvl="0" marL="5157470" marR="5080" rtl="0" algn="l">
              <a:lnSpc>
                <a:spcPct val="100000"/>
              </a:lnSpc>
              <a:spcBef>
                <a:spcPts val="1010"/>
              </a:spcBef>
              <a:spcAft>
                <a:spcPts val="0"/>
              </a:spcAft>
              <a:buNone/>
            </a:pPr>
            <a:r>
              <a:rPr lang="en-US"/>
              <a:t>Profesyonel dünyada verilerin ham halinin anlamlı bir veri setine dönüştürülmesi, açıklamalarının tutulması ve etiketleme sayılarının bulunduğu analizlerin kontrol edildiği veri etiketleme araçları kullanılır. </a:t>
            </a:r>
            <a:endParaRPr/>
          </a:p>
          <a:p>
            <a:pPr indent="0" lvl="0" marL="5157470" marR="5080" rtl="0" algn="l">
              <a:lnSpc>
                <a:spcPct val="100000"/>
              </a:lnSpc>
              <a:spcBef>
                <a:spcPts val="1010"/>
              </a:spcBef>
              <a:spcAft>
                <a:spcPts val="0"/>
              </a:spcAft>
              <a:buNone/>
            </a:pPr>
            <a:r>
              <a:t/>
            </a:r>
            <a:endParaRPr/>
          </a:p>
          <a:p>
            <a:pPr indent="0" lvl="0" marL="5157470" marR="5080" rtl="0" algn="l">
              <a:lnSpc>
                <a:spcPct val="100000"/>
              </a:lnSpc>
              <a:spcBef>
                <a:spcPts val="1010"/>
              </a:spcBef>
              <a:spcAft>
                <a:spcPts val="0"/>
              </a:spcAft>
              <a:buNone/>
            </a:pPr>
            <a:r>
              <a:rPr lang="en-US"/>
              <a:t>Bu araçlar ekip halinde yapılan etiketlemelerin çapraz kontrollerinin yapılması, belli bir cloud ortamında tutulması ve yapılan etiketleme işlemlerinin istatistiklerinin görülmesini sağlamaktadır.</a:t>
            </a:r>
            <a:endParaRPr/>
          </a:p>
          <a:p>
            <a:pPr indent="0" lvl="0" marL="5157470" marR="5080" rtl="0" algn="l">
              <a:lnSpc>
                <a:spcPct val="100000"/>
              </a:lnSpc>
              <a:spcBef>
                <a:spcPts val="1010"/>
              </a:spcBef>
              <a:spcAft>
                <a:spcPts val="0"/>
              </a:spcAft>
              <a:buNone/>
            </a:pPr>
            <a:r>
              <a:t/>
            </a:r>
            <a:endParaRPr/>
          </a:p>
          <a:p>
            <a:pPr indent="0" lvl="0" marL="5157470" marR="5080" rtl="0" algn="l">
              <a:lnSpc>
                <a:spcPct val="100000"/>
              </a:lnSpc>
              <a:spcBef>
                <a:spcPts val="1010"/>
              </a:spcBef>
              <a:spcAft>
                <a:spcPts val="0"/>
              </a:spcAft>
              <a:buNone/>
            </a:pPr>
            <a:r>
              <a:rPr b="1" lang="en-US"/>
              <a:t>Projemizin veri seti oluşturma adımında kendi veri setimizi ekipçe daha hızlı, kolay ve erişilebilir etiketleyebilmek, çapraz kontrollerini yapabilmek ve istatistiklerine heran ulaşabilmek için </a:t>
            </a:r>
            <a:r>
              <a:rPr b="1" lang="en-US">
                <a:solidFill>
                  <a:srgbClr val="CC0000"/>
                </a:solidFill>
              </a:rPr>
              <a:t>kendi veri etiketleme aracımızı yazdık.</a:t>
            </a:r>
            <a:endParaRPr b="1">
              <a:solidFill>
                <a:srgbClr val="CC0000"/>
              </a:solidFill>
            </a:endParaRPr>
          </a:p>
        </p:txBody>
      </p:sp>
      <p:pic>
        <p:nvPicPr>
          <p:cNvPr id="205" name="Google Shape;205;g145eebbaee7_0_108"/>
          <p:cNvPicPr preferRelativeResize="0"/>
          <p:nvPr/>
        </p:nvPicPr>
        <p:blipFill>
          <a:blip r:embed="rId3">
            <a:alphaModFix/>
          </a:blip>
          <a:stretch>
            <a:fillRect/>
          </a:stretch>
        </p:blipFill>
        <p:spPr>
          <a:xfrm>
            <a:off x="779471" y="1950771"/>
            <a:ext cx="4616773" cy="1990700"/>
          </a:xfrm>
          <a:prstGeom prst="rect">
            <a:avLst/>
          </a:prstGeom>
          <a:noFill/>
          <a:ln>
            <a:noFill/>
          </a:ln>
        </p:spPr>
      </p:pic>
      <p:pic>
        <p:nvPicPr>
          <p:cNvPr id="206" name="Google Shape;206;g145eebbaee7_0_108"/>
          <p:cNvPicPr preferRelativeResize="0"/>
          <p:nvPr/>
        </p:nvPicPr>
        <p:blipFill>
          <a:blip r:embed="rId4">
            <a:alphaModFix/>
          </a:blip>
          <a:stretch>
            <a:fillRect/>
          </a:stretch>
        </p:blipFill>
        <p:spPr>
          <a:xfrm>
            <a:off x="779477" y="3098527"/>
            <a:ext cx="3684050" cy="1928375"/>
          </a:xfrm>
          <a:prstGeom prst="rect">
            <a:avLst/>
          </a:prstGeom>
          <a:noFill/>
          <a:ln>
            <a:noFill/>
          </a:ln>
        </p:spPr>
      </p:pic>
      <p:pic>
        <p:nvPicPr>
          <p:cNvPr id="207" name="Google Shape;207;g145eebbaee7_0_108"/>
          <p:cNvPicPr preferRelativeResize="0"/>
          <p:nvPr/>
        </p:nvPicPr>
        <p:blipFill>
          <a:blip r:embed="rId5">
            <a:alphaModFix/>
          </a:blip>
          <a:stretch>
            <a:fillRect/>
          </a:stretch>
        </p:blipFill>
        <p:spPr>
          <a:xfrm>
            <a:off x="3497250" y="3537775"/>
            <a:ext cx="3160800" cy="158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45eebbaee7_0_115"/>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Kolay Veri Etiketleme Aracı</a:t>
            </a:r>
            <a:endParaRPr/>
          </a:p>
        </p:txBody>
      </p:sp>
      <p:sp>
        <p:nvSpPr>
          <p:cNvPr id="213" name="Google Shape;213;g145eebbaee7_0_115"/>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pic>
        <p:nvPicPr>
          <p:cNvPr id="214" name="Google Shape;214;g145eebbaee7_0_115"/>
          <p:cNvPicPr preferRelativeResize="0"/>
          <p:nvPr/>
        </p:nvPicPr>
        <p:blipFill>
          <a:blip r:embed="rId3">
            <a:alphaModFix/>
          </a:blip>
          <a:stretch>
            <a:fillRect/>
          </a:stretch>
        </p:blipFill>
        <p:spPr>
          <a:xfrm>
            <a:off x="826900" y="1852850"/>
            <a:ext cx="7794202" cy="4079775"/>
          </a:xfrm>
          <a:prstGeom prst="rect">
            <a:avLst/>
          </a:prstGeom>
          <a:noFill/>
          <a:ln cap="flat" cmpd="sng" w="19050">
            <a:solidFill>
              <a:schemeClr val="dk2"/>
            </a:solidFill>
            <a:prstDash val="solid"/>
            <a:round/>
            <a:headEnd len="sm" w="sm" type="none"/>
            <a:tailEnd len="sm" w="sm" type="none"/>
          </a:ln>
        </p:spPr>
      </p:pic>
      <p:sp>
        <p:nvSpPr>
          <p:cNvPr id="215" name="Google Shape;215;g145eebbaee7_0_115"/>
          <p:cNvSpPr txBox="1"/>
          <p:nvPr/>
        </p:nvSpPr>
        <p:spPr>
          <a:xfrm>
            <a:off x="7459525" y="1024300"/>
            <a:ext cx="36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sayfa linkine </a:t>
            </a:r>
            <a:r>
              <a:rPr b="1" lang="en-US" u="sng">
                <a:solidFill>
                  <a:schemeClr val="hlink"/>
                </a:solidFill>
                <a:hlinkClick r:id="rId4"/>
              </a:rPr>
              <a:t>buradan</a:t>
            </a:r>
            <a:r>
              <a:rPr lang="en-US"/>
              <a:t> ulaşabilirsiniz.</a:t>
            </a:r>
            <a:endParaRPr>
              <a:latin typeface="Caladea"/>
              <a:ea typeface="Caladea"/>
              <a:cs typeface="Caladea"/>
              <a:sym typeface="Caladea"/>
            </a:endParaRPr>
          </a:p>
        </p:txBody>
      </p:sp>
      <p:sp>
        <p:nvSpPr>
          <p:cNvPr id="216" name="Google Shape;216;g145eebbaee7_0_115"/>
          <p:cNvSpPr txBox="1"/>
          <p:nvPr/>
        </p:nvSpPr>
        <p:spPr>
          <a:xfrm>
            <a:off x="8856875" y="2577325"/>
            <a:ext cx="2837700" cy="10467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adea"/>
                <a:ea typeface="Caladea"/>
                <a:cs typeface="Caladea"/>
                <a:sym typeface="Caladea"/>
              </a:rPr>
              <a:t>Veri Etiketlemeden ve dataset çıkarmadan önce mutlaka isim yazıp kullanıcı kaydet butonuna basılmalıdır!</a:t>
            </a:r>
            <a:endParaRPr>
              <a:latin typeface="Caladea"/>
              <a:ea typeface="Caladea"/>
              <a:cs typeface="Caladea"/>
              <a:sym typeface="Caladea"/>
            </a:endParaRPr>
          </a:p>
        </p:txBody>
      </p:sp>
      <p:cxnSp>
        <p:nvCxnSpPr>
          <p:cNvPr id="217" name="Google Shape;217;g145eebbaee7_0_115"/>
          <p:cNvCxnSpPr/>
          <p:nvPr/>
        </p:nvCxnSpPr>
        <p:spPr>
          <a:xfrm rot="10800000">
            <a:off x="6846875" y="2065025"/>
            <a:ext cx="2010000" cy="1016100"/>
          </a:xfrm>
          <a:prstGeom prst="straightConnector1">
            <a:avLst/>
          </a:prstGeom>
          <a:noFill/>
          <a:ln cap="flat" cmpd="sng" w="28575">
            <a:solidFill>
              <a:srgbClr val="98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7" name="Shape 57"/>
        <p:cNvGrpSpPr/>
        <p:nvPr/>
      </p:nvGrpSpPr>
      <p:grpSpPr>
        <a:xfrm>
          <a:off x="0" y="0"/>
          <a:ext cx="0" cy="0"/>
          <a:chOff x="0" y="0"/>
          <a:chExt cx="0" cy="0"/>
        </a:xfrm>
      </p:grpSpPr>
      <p:sp>
        <p:nvSpPr>
          <p:cNvPr id="58" name="Google Shape;58;p2"/>
          <p:cNvSpPr txBox="1"/>
          <p:nvPr>
            <p:ph type="title"/>
          </p:nvPr>
        </p:nvSpPr>
        <p:spPr>
          <a:xfrm>
            <a:off x="779473" y="910156"/>
            <a:ext cx="3359785"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ŞEYMA SARIGİL</a:t>
            </a:r>
            <a:endParaRPr/>
          </a:p>
        </p:txBody>
      </p:sp>
      <p:sp>
        <p:nvSpPr>
          <p:cNvPr id="59" name="Google Shape;59;p2"/>
          <p:cNvSpPr/>
          <p:nvPr/>
        </p:nvSpPr>
        <p:spPr>
          <a:xfrm>
            <a:off x="800860" y="724661"/>
            <a:ext cx="10591800" cy="0"/>
          </a:xfrm>
          <a:custGeom>
            <a:rect b="b" l="l" r="r" t="t"/>
            <a:pathLst>
              <a:path extrusionOk="0" h="120000" w="10591800">
                <a:moveTo>
                  <a:pt x="0" y="0"/>
                </a:moveTo>
                <a:lnTo>
                  <a:pt x="10591766" y="0"/>
                </a:lnTo>
              </a:path>
            </a:pathLst>
          </a:custGeom>
          <a:noFill/>
          <a:ln cap="flat" cmpd="sng" w="444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60" name="Google Shape;60;p2"/>
          <p:cNvGrpSpPr/>
          <p:nvPr/>
        </p:nvGrpSpPr>
        <p:grpSpPr>
          <a:xfrm>
            <a:off x="1120137" y="1732796"/>
            <a:ext cx="2746229" cy="3305543"/>
            <a:chOff x="1120137" y="1732796"/>
            <a:chExt cx="2746229" cy="3305543"/>
          </a:xfrm>
        </p:grpSpPr>
        <p:sp>
          <p:nvSpPr>
            <p:cNvPr id="61" name="Google Shape;61;p2"/>
            <p:cNvSpPr/>
            <p:nvPr/>
          </p:nvSpPr>
          <p:spPr>
            <a:xfrm>
              <a:off x="1136900" y="1732796"/>
              <a:ext cx="2729466" cy="330554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2" name="Google Shape;62;p2"/>
            <p:cNvSpPr/>
            <p:nvPr/>
          </p:nvSpPr>
          <p:spPr>
            <a:xfrm>
              <a:off x="1120137" y="1773931"/>
              <a:ext cx="2743194" cy="274470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63" name="Google Shape;63;p2"/>
          <p:cNvSpPr txBox="1"/>
          <p:nvPr/>
        </p:nvSpPr>
        <p:spPr>
          <a:xfrm>
            <a:off x="4876913" y="1749932"/>
            <a:ext cx="6186170" cy="1793239"/>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300">
                <a:solidFill>
                  <a:srgbClr val="3F3A33"/>
                </a:solidFill>
                <a:latin typeface="Caladea"/>
                <a:ea typeface="Caladea"/>
                <a:cs typeface="Caladea"/>
                <a:sym typeface="Caladea"/>
              </a:rPr>
              <a:t>Getir Perakende Lojistik A.</a:t>
            </a:r>
            <a:r>
              <a:rPr lang="en-US" sz="1300">
                <a:solidFill>
                  <a:srgbClr val="3F3A33"/>
                </a:solidFill>
                <a:latin typeface="Times New Roman"/>
                <a:ea typeface="Times New Roman"/>
                <a:cs typeface="Times New Roman"/>
                <a:sym typeface="Times New Roman"/>
              </a:rPr>
              <a:t>Ş </a:t>
            </a:r>
            <a:r>
              <a:rPr lang="en-US" sz="1300">
                <a:solidFill>
                  <a:srgbClr val="3F3A33"/>
                </a:solidFill>
                <a:latin typeface="Caladea"/>
                <a:ea typeface="Caladea"/>
                <a:cs typeface="Caladea"/>
                <a:sym typeface="Caladea"/>
              </a:rPr>
              <a:t>de GIS departmanında uzman yazılım geli</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tirici olan </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eyma  SARIG</a:t>
            </a:r>
            <a:r>
              <a:rPr lang="en-US" sz="1300">
                <a:solidFill>
                  <a:srgbClr val="3F3A33"/>
                </a:solidFill>
                <a:latin typeface="Times New Roman"/>
                <a:ea typeface="Times New Roman"/>
                <a:cs typeface="Times New Roman"/>
                <a:sym typeface="Times New Roman"/>
              </a:rPr>
              <a:t>İ</a:t>
            </a:r>
            <a:r>
              <a:rPr lang="en-US" sz="1300">
                <a:solidFill>
                  <a:srgbClr val="3F3A33"/>
                </a:solidFill>
                <a:latin typeface="Caladea"/>
                <a:ea typeface="Caladea"/>
                <a:cs typeface="Caladea"/>
                <a:sym typeface="Caladea"/>
              </a:rPr>
              <a:t>L,</a:t>
            </a:r>
            <a:endParaRPr sz="1300">
              <a:latin typeface="Caladea"/>
              <a:ea typeface="Caladea"/>
              <a:cs typeface="Caladea"/>
              <a:sym typeface="Caladea"/>
            </a:endParaRPr>
          </a:p>
          <a:p>
            <a:pPr indent="0" lvl="0" marL="12700" marR="0" rtl="0" algn="l">
              <a:lnSpc>
                <a:spcPct val="100000"/>
              </a:lnSpc>
              <a:spcBef>
                <a:spcPts val="990"/>
              </a:spcBef>
              <a:spcAft>
                <a:spcPts val="0"/>
              </a:spcAft>
              <a:buNone/>
            </a:pPr>
            <a:r>
              <a:rPr lang="en-US" sz="1300">
                <a:solidFill>
                  <a:srgbClr val="3F3A33"/>
                </a:solidFill>
                <a:latin typeface="Caladea"/>
                <a:ea typeface="Caladea"/>
                <a:cs typeface="Caladea"/>
                <a:sym typeface="Caladea"/>
              </a:rPr>
              <a:t>2019 yılında Selçuk Üniversitesi Bilgisayar Mühendisli</a:t>
            </a:r>
            <a:r>
              <a:rPr lang="en-US" sz="1300">
                <a:solidFill>
                  <a:srgbClr val="3F3A33"/>
                </a:solidFill>
                <a:latin typeface="Times New Roman"/>
                <a:ea typeface="Times New Roman"/>
                <a:cs typeface="Times New Roman"/>
                <a:sym typeface="Times New Roman"/>
              </a:rPr>
              <a:t>ğ</a:t>
            </a:r>
            <a:r>
              <a:rPr lang="en-US" sz="1300">
                <a:solidFill>
                  <a:srgbClr val="3F3A33"/>
                </a:solidFill>
                <a:latin typeface="Caladea"/>
                <a:ea typeface="Caladea"/>
                <a:cs typeface="Caladea"/>
                <a:sym typeface="Caladea"/>
              </a:rPr>
              <a:t>i Bölümünden mezun olmu</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tur.</a:t>
            </a:r>
            <a:endParaRPr sz="1300">
              <a:latin typeface="Caladea"/>
              <a:ea typeface="Caladea"/>
              <a:cs typeface="Caladea"/>
              <a:sym typeface="Caladea"/>
            </a:endParaRPr>
          </a:p>
          <a:p>
            <a:pPr indent="0" lvl="0" marL="12700" marR="73660" rtl="0" algn="l">
              <a:lnSpc>
                <a:spcPct val="100000"/>
              </a:lnSpc>
              <a:spcBef>
                <a:spcPts val="1010"/>
              </a:spcBef>
              <a:spcAft>
                <a:spcPts val="0"/>
              </a:spcAft>
              <a:buNone/>
            </a:pPr>
            <a:r>
              <a:rPr lang="en-US" sz="1300">
                <a:solidFill>
                  <a:srgbClr val="3F3A33"/>
                </a:solidFill>
                <a:latin typeface="Caladea"/>
                <a:ea typeface="Caladea"/>
                <a:cs typeface="Caladea"/>
                <a:sym typeface="Caladea"/>
              </a:rPr>
              <a:t>Aynı sene Selçuk Üniversitesi Bilgisayar Mühendisli</a:t>
            </a:r>
            <a:r>
              <a:rPr lang="en-US" sz="1300">
                <a:solidFill>
                  <a:srgbClr val="3F3A33"/>
                </a:solidFill>
                <a:latin typeface="Times New Roman"/>
                <a:ea typeface="Times New Roman"/>
                <a:cs typeface="Times New Roman"/>
                <a:sym typeface="Times New Roman"/>
              </a:rPr>
              <a:t>ğ</a:t>
            </a:r>
            <a:r>
              <a:rPr lang="en-US" sz="1300">
                <a:solidFill>
                  <a:srgbClr val="3F3A33"/>
                </a:solidFill>
                <a:latin typeface="Caladea"/>
                <a:ea typeface="Caladea"/>
                <a:cs typeface="Caladea"/>
                <a:sym typeface="Caladea"/>
              </a:rPr>
              <a:t>i ABD programında yüksek lisansa  ba</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lamı</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tır.</a:t>
            </a:r>
            <a:endParaRPr sz="1300">
              <a:latin typeface="Caladea"/>
              <a:ea typeface="Caladea"/>
              <a:cs typeface="Caladea"/>
              <a:sym typeface="Caladea"/>
            </a:endParaRPr>
          </a:p>
          <a:p>
            <a:pPr indent="0" lvl="0" marL="12700" marR="354330" rtl="0" algn="l">
              <a:lnSpc>
                <a:spcPct val="100000"/>
              </a:lnSpc>
              <a:spcBef>
                <a:spcPts val="994"/>
              </a:spcBef>
              <a:spcAft>
                <a:spcPts val="0"/>
              </a:spcAft>
              <a:buNone/>
            </a:pPr>
            <a:r>
              <a:rPr lang="en-US" sz="1300">
                <a:solidFill>
                  <a:srgbClr val="3F3A33"/>
                </a:solidFill>
                <a:latin typeface="Caladea"/>
                <a:ea typeface="Caladea"/>
                <a:cs typeface="Caladea"/>
                <a:sym typeface="Caladea"/>
              </a:rPr>
              <a:t>Yüksek Lisans tezini </a:t>
            </a:r>
            <a:r>
              <a:rPr i="1" lang="en-US" sz="1300">
                <a:solidFill>
                  <a:srgbClr val="3F3A33"/>
                </a:solidFill>
                <a:latin typeface="Caladea"/>
                <a:ea typeface="Caladea"/>
                <a:cs typeface="Caladea"/>
                <a:sym typeface="Caladea"/>
              </a:rPr>
              <a:t>Do</a:t>
            </a:r>
            <a:r>
              <a:rPr i="1" lang="en-US" sz="1300">
                <a:solidFill>
                  <a:srgbClr val="3F3A33"/>
                </a:solidFill>
                <a:latin typeface="Times New Roman"/>
                <a:ea typeface="Times New Roman"/>
                <a:cs typeface="Times New Roman"/>
                <a:sym typeface="Times New Roman"/>
              </a:rPr>
              <a:t>ğ</a:t>
            </a:r>
            <a:r>
              <a:rPr i="1" lang="en-US" sz="1300">
                <a:solidFill>
                  <a:srgbClr val="3F3A33"/>
                </a:solidFill>
                <a:latin typeface="Caladea"/>
                <a:ea typeface="Caladea"/>
                <a:cs typeface="Caladea"/>
                <a:sym typeface="Caladea"/>
              </a:rPr>
              <a:t>al Dil </a:t>
            </a:r>
            <a:r>
              <a:rPr i="1" lang="en-US" sz="1300">
                <a:solidFill>
                  <a:srgbClr val="3F3A33"/>
                </a:solidFill>
                <a:latin typeface="Times New Roman"/>
                <a:ea typeface="Times New Roman"/>
                <a:cs typeface="Times New Roman"/>
                <a:sym typeface="Times New Roman"/>
              </a:rPr>
              <a:t>İş</a:t>
            </a:r>
            <a:r>
              <a:rPr i="1" lang="en-US" sz="1300">
                <a:solidFill>
                  <a:srgbClr val="3F3A33"/>
                </a:solidFill>
                <a:latin typeface="Caladea"/>
                <a:ea typeface="Caladea"/>
                <a:cs typeface="Caladea"/>
                <a:sym typeface="Caladea"/>
              </a:rPr>
              <a:t>leme ile </a:t>
            </a:r>
            <a:r>
              <a:rPr i="1" lang="en-US" sz="1300">
                <a:solidFill>
                  <a:srgbClr val="3F3A33"/>
                </a:solidFill>
                <a:latin typeface="Times New Roman"/>
                <a:ea typeface="Times New Roman"/>
                <a:cs typeface="Times New Roman"/>
                <a:sym typeface="Times New Roman"/>
              </a:rPr>
              <a:t>İ</a:t>
            </a:r>
            <a:r>
              <a:rPr i="1" lang="en-US" sz="1300">
                <a:solidFill>
                  <a:srgbClr val="3F3A33"/>
                </a:solidFill>
                <a:latin typeface="Caladea"/>
                <a:ea typeface="Caladea"/>
                <a:cs typeface="Caladea"/>
                <a:sym typeface="Caladea"/>
              </a:rPr>
              <a:t>lan Metinlerinde Duygu Analizi </a:t>
            </a:r>
            <a:r>
              <a:rPr lang="en-US" sz="1300">
                <a:solidFill>
                  <a:srgbClr val="3F3A33"/>
                </a:solidFill>
                <a:latin typeface="Caladea"/>
                <a:ea typeface="Caladea"/>
                <a:cs typeface="Caladea"/>
                <a:sym typeface="Caladea"/>
              </a:rPr>
              <a:t>konusunda  yapmaktadır.</a:t>
            </a:r>
            <a:endParaRPr sz="1300">
              <a:latin typeface="Caladea"/>
              <a:ea typeface="Caladea"/>
              <a:cs typeface="Caladea"/>
              <a:sym typeface="Caladea"/>
            </a:endParaRPr>
          </a:p>
        </p:txBody>
      </p:sp>
      <p:sp>
        <p:nvSpPr>
          <p:cNvPr id="64" name="Google Shape;64;p2"/>
          <p:cNvSpPr txBox="1"/>
          <p:nvPr/>
        </p:nvSpPr>
        <p:spPr>
          <a:xfrm>
            <a:off x="4876913" y="3644518"/>
            <a:ext cx="6421120" cy="186499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300">
                <a:solidFill>
                  <a:srgbClr val="3F3A33"/>
                </a:solidFill>
                <a:latin typeface="Caladea"/>
                <a:ea typeface="Caladea"/>
                <a:cs typeface="Caladea"/>
                <a:sym typeface="Caladea"/>
              </a:rPr>
              <a:t>2020 Teknofest’ te Roket ve Tarım Teknolojileri kategorisinde takımları ile finalist olmayı  ba</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aran </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eyma 2020 yılında Karma</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ık Sistemler ve Veri Bilimi(KAVE) Toplulu</a:t>
            </a:r>
            <a:r>
              <a:rPr lang="en-US" sz="1300">
                <a:solidFill>
                  <a:srgbClr val="3F3A33"/>
                </a:solidFill>
                <a:latin typeface="Times New Roman"/>
                <a:ea typeface="Times New Roman"/>
                <a:cs typeface="Times New Roman"/>
                <a:sym typeface="Times New Roman"/>
              </a:rPr>
              <a:t>ğ</a:t>
            </a:r>
            <a:r>
              <a:rPr lang="en-US" sz="1300">
                <a:solidFill>
                  <a:srgbClr val="3F3A33"/>
                </a:solidFill>
                <a:latin typeface="Caladea"/>
                <a:ea typeface="Caladea"/>
                <a:cs typeface="Caladea"/>
                <a:sym typeface="Caladea"/>
              </a:rPr>
              <a:t>u tarafından  yapılan 2 datathonda 1. lik ve 4. lük dereceleri almı</a:t>
            </a:r>
            <a:r>
              <a:rPr lang="en-US" sz="1300">
                <a:solidFill>
                  <a:srgbClr val="3F3A33"/>
                </a:solidFill>
                <a:latin typeface="Times New Roman"/>
                <a:ea typeface="Times New Roman"/>
                <a:cs typeface="Times New Roman"/>
                <a:sym typeface="Times New Roman"/>
              </a:rPr>
              <a:t>ş </a:t>
            </a:r>
            <a:r>
              <a:rPr lang="en-US" sz="1300">
                <a:solidFill>
                  <a:srgbClr val="3F3A33"/>
                </a:solidFill>
                <a:latin typeface="Caladea"/>
                <a:ea typeface="Caladea"/>
                <a:cs typeface="Caladea"/>
                <a:sym typeface="Caladea"/>
              </a:rPr>
              <a:t>bu sayede Sarıyer Akademi Veri Bilimi  ö</a:t>
            </a:r>
            <a:r>
              <a:rPr lang="en-US" sz="1300">
                <a:solidFill>
                  <a:srgbClr val="3F3A33"/>
                </a:solidFill>
                <a:latin typeface="Times New Roman"/>
                <a:ea typeface="Times New Roman"/>
                <a:cs typeface="Times New Roman"/>
                <a:sym typeface="Times New Roman"/>
              </a:rPr>
              <a:t>ğ</a:t>
            </a:r>
            <a:r>
              <a:rPr lang="en-US" sz="1300">
                <a:solidFill>
                  <a:srgbClr val="3F3A33"/>
                </a:solidFill>
                <a:latin typeface="Caladea"/>
                <a:ea typeface="Caladea"/>
                <a:cs typeface="Caladea"/>
                <a:sym typeface="Caladea"/>
              </a:rPr>
              <a:t>rencisi olmaya hak kazanmı</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tır.</a:t>
            </a:r>
            <a:endParaRPr sz="1300">
              <a:latin typeface="Caladea"/>
              <a:ea typeface="Caladea"/>
              <a:cs typeface="Caladea"/>
              <a:sym typeface="Caladea"/>
            </a:endParaRPr>
          </a:p>
          <a:p>
            <a:pPr indent="0" lvl="0" marL="12700" marR="890905" rtl="0" algn="l">
              <a:lnSpc>
                <a:spcPct val="100000"/>
              </a:lnSpc>
              <a:spcBef>
                <a:spcPts val="1010"/>
              </a:spcBef>
              <a:spcAft>
                <a:spcPts val="0"/>
              </a:spcAft>
              <a:buNone/>
            </a:pPr>
            <a:r>
              <a:rPr lang="en-US" sz="1300">
                <a:solidFill>
                  <a:srgbClr val="3F3A33"/>
                </a:solidFill>
                <a:latin typeface="Caladea"/>
                <a:ea typeface="Caladea"/>
                <a:cs typeface="Caladea"/>
                <a:sym typeface="Caladea"/>
              </a:rPr>
              <a:t>Ülkemizi temsilen 2018 yılında hackernest tarafından 62 ülke arasında yapılan  Fishackathon maratonunda 3 ki</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ilik takımı ile 2. olmayı ba</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armı</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tır.</a:t>
            </a:r>
            <a:endParaRPr sz="1300">
              <a:latin typeface="Caladea"/>
              <a:ea typeface="Caladea"/>
              <a:cs typeface="Caladea"/>
              <a:sym typeface="Caladea"/>
            </a:endParaRPr>
          </a:p>
          <a:p>
            <a:pPr indent="0" lvl="0" marL="12700" marR="1012825" rtl="0" algn="l">
              <a:lnSpc>
                <a:spcPct val="100000"/>
              </a:lnSpc>
              <a:spcBef>
                <a:spcPts val="990"/>
              </a:spcBef>
              <a:spcAft>
                <a:spcPts val="0"/>
              </a:spcAft>
              <a:buNone/>
            </a:pPr>
            <a:r>
              <a:rPr lang="en-US" sz="1300">
                <a:solidFill>
                  <a:srgbClr val="3F3A33"/>
                </a:solidFill>
                <a:latin typeface="Caladea"/>
                <a:ea typeface="Caladea"/>
                <a:cs typeface="Caladea"/>
                <a:sym typeface="Caladea"/>
              </a:rPr>
              <a:t>Hedefi genç ya</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ta kendini alanının en iyileri arasında görebilmek olan </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eyma  çalı</a:t>
            </a:r>
            <a:r>
              <a:rPr lang="en-US" sz="1300">
                <a:solidFill>
                  <a:srgbClr val="3F3A33"/>
                </a:solidFill>
                <a:latin typeface="Times New Roman"/>
                <a:ea typeface="Times New Roman"/>
                <a:cs typeface="Times New Roman"/>
                <a:sym typeface="Times New Roman"/>
              </a:rPr>
              <a:t>ş</a:t>
            </a:r>
            <a:r>
              <a:rPr lang="en-US" sz="1300">
                <a:solidFill>
                  <a:srgbClr val="3F3A33"/>
                </a:solidFill>
                <a:latin typeface="Caladea"/>
                <a:ea typeface="Caladea"/>
                <a:cs typeface="Caladea"/>
                <a:sym typeface="Caladea"/>
              </a:rPr>
              <a:t>malarına veri bilimi özelinde devam etmektedir.</a:t>
            </a:r>
            <a:endParaRPr sz="1300">
              <a:latin typeface="Caladea"/>
              <a:ea typeface="Caladea"/>
              <a:cs typeface="Caladea"/>
              <a:sym typeface="Caladea"/>
            </a:endParaRPr>
          </a:p>
        </p:txBody>
      </p:sp>
      <p:sp>
        <p:nvSpPr>
          <p:cNvPr id="65" name="Google Shape;65;p2"/>
          <p:cNvSpPr/>
          <p:nvPr/>
        </p:nvSpPr>
        <p:spPr>
          <a:xfrm>
            <a:off x="800098" y="6143237"/>
            <a:ext cx="10591800" cy="0"/>
          </a:xfrm>
          <a:custGeom>
            <a:rect b="b" l="l" r="r" t="t"/>
            <a:pathLst>
              <a:path extrusionOk="0" h="120000" w="10591800">
                <a:moveTo>
                  <a:pt x="0" y="0"/>
                </a:moveTo>
                <a:lnTo>
                  <a:pt x="10591778" y="0"/>
                </a:lnTo>
              </a:path>
            </a:pathLst>
          </a:custGeom>
          <a:noFill/>
          <a:ln cap="flat" cmpd="sng" w="12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6" name="Google Shape;66;p2"/>
          <p:cNvSpPr txBox="1"/>
          <p:nvPr/>
        </p:nvSpPr>
        <p:spPr>
          <a:xfrm>
            <a:off x="1538732" y="5118376"/>
            <a:ext cx="1301700" cy="382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200">
                <a:solidFill>
                  <a:srgbClr val="3F3A33"/>
                </a:solidFill>
                <a:latin typeface="Trebuchet MS"/>
                <a:ea typeface="Trebuchet MS"/>
                <a:cs typeface="Trebuchet MS"/>
                <a:sym typeface="Trebuchet MS"/>
              </a:rPr>
              <a:t>KAPTAN – YAZILIM  GELİŞTİRİCİ</a:t>
            </a:r>
            <a:endParaRPr sz="1200">
              <a:latin typeface="Trebuchet MS"/>
              <a:ea typeface="Trebuchet MS"/>
              <a:cs typeface="Trebuchet MS"/>
              <a:sym typeface="Trebuchet MS"/>
            </a:endParaRPr>
          </a:p>
        </p:txBody>
      </p:sp>
      <p:sp>
        <p:nvSpPr>
          <p:cNvPr id="67" name="Google Shape;67;p2"/>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68" name="Google Shape;68;p2"/>
          <p:cNvSpPr txBox="1"/>
          <p:nvPr/>
        </p:nvSpPr>
        <p:spPr>
          <a:xfrm>
            <a:off x="779478" y="5542875"/>
            <a:ext cx="4226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200">
                <a:solidFill>
                  <a:srgbClr val="3F3A33"/>
                </a:solidFill>
                <a:latin typeface="Trebuchet MS"/>
                <a:ea typeface="Trebuchet MS"/>
                <a:cs typeface="Trebuchet MS"/>
                <a:sym typeface="Trebuchet MS"/>
              </a:rPr>
              <a:t>Projede görev koordinasyonunu sağlamak en temel görevidir. Projedeki araçların geliştirilmesi ve model geliştirmelerinde görev almıştır.</a:t>
            </a:r>
            <a:endParaRPr sz="1200">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4609e9431e_0_1"/>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Kolay Veri Etiketleme Aracı</a:t>
            </a:r>
            <a:endParaRPr/>
          </a:p>
        </p:txBody>
      </p:sp>
      <p:sp>
        <p:nvSpPr>
          <p:cNvPr id="223" name="Google Shape;223;g14609e9431e_0_1"/>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pic>
        <p:nvPicPr>
          <p:cNvPr id="224" name="Google Shape;224;g14609e9431e_0_1"/>
          <p:cNvPicPr preferRelativeResize="0"/>
          <p:nvPr/>
        </p:nvPicPr>
        <p:blipFill>
          <a:blip r:embed="rId3">
            <a:alphaModFix/>
          </a:blip>
          <a:stretch>
            <a:fillRect/>
          </a:stretch>
        </p:blipFill>
        <p:spPr>
          <a:xfrm>
            <a:off x="699325" y="1729175"/>
            <a:ext cx="5058526" cy="1634175"/>
          </a:xfrm>
          <a:prstGeom prst="rect">
            <a:avLst/>
          </a:prstGeom>
          <a:noFill/>
          <a:ln cap="flat" cmpd="sng" w="19050">
            <a:solidFill>
              <a:srgbClr val="980000"/>
            </a:solidFill>
            <a:prstDash val="solid"/>
            <a:round/>
            <a:headEnd len="sm" w="sm" type="none"/>
            <a:tailEnd len="sm" w="sm" type="none"/>
          </a:ln>
        </p:spPr>
      </p:pic>
      <p:pic>
        <p:nvPicPr>
          <p:cNvPr id="225" name="Google Shape;225;g14609e9431e_0_1"/>
          <p:cNvPicPr preferRelativeResize="0"/>
          <p:nvPr/>
        </p:nvPicPr>
        <p:blipFill>
          <a:blip r:embed="rId4">
            <a:alphaModFix/>
          </a:blip>
          <a:stretch>
            <a:fillRect/>
          </a:stretch>
        </p:blipFill>
        <p:spPr>
          <a:xfrm>
            <a:off x="6496275" y="1773275"/>
            <a:ext cx="5334923" cy="1980275"/>
          </a:xfrm>
          <a:prstGeom prst="rect">
            <a:avLst/>
          </a:prstGeom>
          <a:noFill/>
          <a:ln cap="flat" cmpd="sng" w="19050">
            <a:solidFill>
              <a:srgbClr val="980000"/>
            </a:solidFill>
            <a:prstDash val="solid"/>
            <a:round/>
            <a:headEnd len="sm" w="sm" type="none"/>
            <a:tailEnd len="sm" w="sm" type="none"/>
          </a:ln>
        </p:spPr>
      </p:pic>
      <p:sp>
        <p:nvSpPr>
          <p:cNvPr id="226" name="Google Shape;226;g14609e9431e_0_1"/>
          <p:cNvSpPr txBox="1"/>
          <p:nvPr/>
        </p:nvSpPr>
        <p:spPr>
          <a:xfrm>
            <a:off x="345375" y="3448750"/>
            <a:ext cx="59223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adea"/>
              <a:buChar char="-"/>
            </a:pPr>
            <a:r>
              <a:rPr lang="en-US">
                <a:latin typeface="Caladea"/>
                <a:ea typeface="Caladea"/>
                <a:cs typeface="Caladea"/>
                <a:sym typeface="Caladea"/>
              </a:rPr>
              <a:t>Ana sayfada yer alan</a:t>
            </a:r>
            <a:r>
              <a:rPr b="1" lang="en-US">
                <a:latin typeface="Caladea"/>
                <a:ea typeface="Caladea"/>
                <a:cs typeface="Caladea"/>
                <a:sym typeface="Caladea"/>
              </a:rPr>
              <a:t> tweetler scraping botundan aldığımız veriler ile beslenmektedir. </a:t>
            </a:r>
            <a:endParaRPr b="1">
              <a:latin typeface="Caladea"/>
              <a:ea typeface="Caladea"/>
              <a:cs typeface="Caladea"/>
              <a:sym typeface="Caladea"/>
            </a:endParaRPr>
          </a:p>
          <a:p>
            <a:pPr indent="-317500" lvl="0" marL="457200" rtl="0" algn="l">
              <a:spcBef>
                <a:spcPts val="0"/>
              </a:spcBef>
              <a:spcAft>
                <a:spcPts val="0"/>
              </a:spcAft>
              <a:buSzPts val="1400"/>
              <a:buFont typeface="Caladea"/>
              <a:buChar char="-"/>
            </a:pPr>
            <a:r>
              <a:rPr lang="en-US">
                <a:solidFill>
                  <a:schemeClr val="dk1"/>
                </a:solidFill>
                <a:latin typeface="Caladea"/>
                <a:ea typeface="Caladea"/>
                <a:cs typeface="Caladea"/>
                <a:sym typeface="Caladea"/>
              </a:rPr>
              <a:t>Etiketlenen veriler </a:t>
            </a:r>
            <a:r>
              <a:rPr b="1" lang="en-US">
                <a:solidFill>
                  <a:schemeClr val="dk1"/>
                </a:solidFill>
                <a:latin typeface="Caladea"/>
                <a:ea typeface="Caladea"/>
                <a:cs typeface="Caladea"/>
                <a:sym typeface="Caladea"/>
              </a:rPr>
              <a:t>zorbalık alt kategorilerinde değerlendirilerek etiket edilebilmektedir.</a:t>
            </a:r>
            <a:endParaRPr b="1">
              <a:latin typeface="Caladea"/>
              <a:ea typeface="Caladea"/>
              <a:cs typeface="Caladea"/>
              <a:sym typeface="Caladea"/>
            </a:endParaRPr>
          </a:p>
          <a:p>
            <a:pPr indent="-317500" lvl="0" marL="457200" rtl="0" algn="l">
              <a:spcBef>
                <a:spcPts val="0"/>
              </a:spcBef>
              <a:spcAft>
                <a:spcPts val="0"/>
              </a:spcAft>
              <a:buSzPts val="1400"/>
              <a:buFont typeface="Caladea"/>
              <a:buChar char="-"/>
            </a:pPr>
            <a:r>
              <a:rPr lang="en-US">
                <a:latin typeface="Caladea"/>
                <a:ea typeface="Caladea"/>
                <a:cs typeface="Caladea"/>
                <a:sym typeface="Caladea"/>
              </a:rPr>
              <a:t>Veri etiketleme aracı heroku postgresql sunucusu üzerinde çalışmaktadır.  </a:t>
            </a:r>
            <a:endParaRPr>
              <a:latin typeface="Caladea"/>
              <a:ea typeface="Caladea"/>
              <a:cs typeface="Caladea"/>
              <a:sym typeface="Caladea"/>
            </a:endParaRPr>
          </a:p>
          <a:p>
            <a:pPr indent="-317500" lvl="0" marL="457200" rtl="0" algn="l">
              <a:spcBef>
                <a:spcPts val="0"/>
              </a:spcBef>
              <a:spcAft>
                <a:spcPts val="0"/>
              </a:spcAft>
              <a:buSzPts val="1400"/>
              <a:buFont typeface="Caladea"/>
              <a:buChar char="-"/>
            </a:pPr>
            <a:r>
              <a:rPr lang="en-US">
                <a:latin typeface="Caladea"/>
                <a:ea typeface="Caladea"/>
                <a:cs typeface="Caladea"/>
                <a:sym typeface="Caladea"/>
              </a:rPr>
              <a:t>Veritabanında etiket atılan her bir veri sayfadan kaybolmakta bu sayede </a:t>
            </a:r>
            <a:r>
              <a:rPr b="1" lang="en-US">
                <a:latin typeface="Caladea"/>
                <a:ea typeface="Caladea"/>
                <a:cs typeface="Caladea"/>
                <a:sym typeface="Caladea"/>
              </a:rPr>
              <a:t>birden fazla kişinin aynı anda sürekli farklı tweetleri etiketlemeleri sağlanmaktadır. </a:t>
            </a:r>
            <a:endParaRPr b="1">
              <a:latin typeface="Caladea"/>
              <a:ea typeface="Caladea"/>
              <a:cs typeface="Caladea"/>
              <a:sym typeface="Caladea"/>
            </a:endParaRPr>
          </a:p>
          <a:p>
            <a:pPr indent="-317500" lvl="0" marL="457200" rtl="0" algn="l">
              <a:spcBef>
                <a:spcPts val="0"/>
              </a:spcBef>
              <a:spcAft>
                <a:spcPts val="0"/>
              </a:spcAft>
              <a:buSzPts val="1400"/>
              <a:buFont typeface="Caladea"/>
              <a:buChar char="-"/>
            </a:pPr>
            <a:r>
              <a:rPr lang="en-US">
                <a:latin typeface="Caladea"/>
                <a:ea typeface="Caladea"/>
                <a:cs typeface="Caladea"/>
                <a:sym typeface="Caladea"/>
              </a:rPr>
              <a:t>Veri etiketleyen kullanıcılar kendi takma adları veya doğrudan isimleri ile etiketleme yapmaktadır bu sayede </a:t>
            </a:r>
            <a:r>
              <a:rPr b="1" lang="en-US">
                <a:latin typeface="Caladea"/>
                <a:ea typeface="Caladea"/>
                <a:cs typeface="Caladea"/>
                <a:sym typeface="Caladea"/>
              </a:rPr>
              <a:t>verilerin çapraz kontrollerinin kolayca yapılabilmesi sağlanmıştır.</a:t>
            </a:r>
            <a:endParaRPr b="1">
              <a:latin typeface="Caladea"/>
              <a:ea typeface="Caladea"/>
              <a:cs typeface="Caladea"/>
              <a:sym typeface="Caladea"/>
            </a:endParaRPr>
          </a:p>
        </p:txBody>
      </p:sp>
      <p:sp>
        <p:nvSpPr>
          <p:cNvPr id="227" name="Google Shape;227;g14609e9431e_0_1"/>
          <p:cNvSpPr txBox="1"/>
          <p:nvPr/>
        </p:nvSpPr>
        <p:spPr>
          <a:xfrm>
            <a:off x="6333625" y="3753550"/>
            <a:ext cx="5620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adea"/>
              <a:buChar char="-"/>
            </a:pPr>
            <a:r>
              <a:rPr lang="en-US">
                <a:latin typeface="Caladea"/>
                <a:ea typeface="Caladea"/>
                <a:cs typeface="Caladea"/>
                <a:sym typeface="Caladea"/>
              </a:rPr>
              <a:t>Aracın dataset içinde ne kadar veri etiketlendiğine dair istatistikleri veren bir tablosu bulunmaktadır. Bu sayede eş zamanlı olarak ilerlettiğimiz model çalışmalarında </a:t>
            </a:r>
            <a:r>
              <a:rPr b="1" lang="en-US">
                <a:latin typeface="Caladea"/>
                <a:ea typeface="Caladea"/>
                <a:cs typeface="Caladea"/>
                <a:sym typeface="Caladea"/>
              </a:rPr>
              <a:t>hangi tür etiketlerden daha az ve daha çok veri olduğunu anlık olarak kontrol edebilme imkanına sahip olduk.</a:t>
            </a:r>
            <a:endParaRPr b="1">
              <a:latin typeface="Caladea"/>
              <a:ea typeface="Caladea"/>
              <a:cs typeface="Caladea"/>
              <a:sym typeface="Caladea"/>
            </a:endParaRPr>
          </a:p>
          <a:p>
            <a:pPr indent="-317500" lvl="0" marL="457200" rtl="0" algn="l">
              <a:spcBef>
                <a:spcPts val="0"/>
              </a:spcBef>
              <a:spcAft>
                <a:spcPts val="0"/>
              </a:spcAft>
              <a:buSzPts val="1400"/>
              <a:buFont typeface="Caladea"/>
              <a:buChar char="-"/>
            </a:pPr>
            <a:r>
              <a:rPr lang="en-US">
                <a:latin typeface="Caladea"/>
                <a:ea typeface="Caladea"/>
                <a:cs typeface="Caladea"/>
                <a:sym typeface="Caladea"/>
              </a:rPr>
              <a:t>Kaç Tweet in veri setine dahil edilip kaç verinin datasete dahil edilmediği de bu tabloda açıkça belirtilmektedir.</a:t>
            </a:r>
            <a:endParaRPr>
              <a:latin typeface="Caladea"/>
              <a:ea typeface="Caladea"/>
              <a:cs typeface="Caladea"/>
              <a:sym typeface="Calade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4609e9431e_0_10"/>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Kolay Veri Etiketleme Aracı</a:t>
            </a:r>
            <a:endParaRPr/>
          </a:p>
        </p:txBody>
      </p:sp>
      <p:sp>
        <p:nvSpPr>
          <p:cNvPr id="233" name="Google Shape;233;g14609e9431e_0_1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pic>
        <p:nvPicPr>
          <p:cNvPr id="234" name="Google Shape;234;g14609e9431e_0_10"/>
          <p:cNvPicPr preferRelativeResize="0"/>
          <p:nvPr/>
        </p:nvPicPr>
        <p:blipFill>
          <a:blip r:embed="rId3">
            <a:alphaModFix/>
          </a:blip>
          <a:stretch>
            <a:fillRect/>
          </a:stretch>
        </p:blipFill>
        <p:spPr>
          <a:xfrm>
            <a:off x="1057175" y="1658075"/>
            <a:ext cx="9019756" cy="3272313"/>
          </a:xfrm>
          <a:prstGeom prst="rect">
            <a:avLst/>
          </a:prstGeom>
          <a:noFill/>
          <a:ln cap="flat" cmpd="sng" w="19050">
            <a:solidFill>
              <a:srgbClr val="980000"/>
            </a:solidFill>
            <a:prstDash val="solid"/>
            <a:round/>
            <a:headEnd len="sm" w="sm" type="none"/>
            <a:tailEnd len="sm" w="sm" type="none"/>
          </a:ln>
        </p:spPr>
      </p:pic>
      <p:sp>
        <p:nvSpPr>
          <p:cNvPr id="235" name="Google Shape;235;g14609e9431e_0_10"/>
          <p:cNvSpPr txBox="1"/>
          <p:nvPr/>
        </p:nvSpPr>
        <p:spPr>
          <a:xfrm>
            <a:off x="653850" y="5042625"/>
            <a:ext cx="111396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adea"/>
              <a:buChar char="-"/>
            </a:pPr>
            <a:r>
              <a:rPr lang="en-US">
                <a:latin typeface="Caladea"/>
                <a:ea typeface="Caladea"/>
                <a:cs typeface="Caladea"/>
                <a:sym typeface="Caladea"/>
              </a:rPr>
              <a:t>Etiketleme aracından </a:t>
            </a:r>
            <a:r>
              <a:rPr b="1" lang="en-US">
                <a:latin typeface="Caladea"/>
                <a:ea typeface="Caladea"/>
                <a:cs typeface="Caladea"/>
                <a:sym typeface="Caladea"/>
              </a:rPr>
              <a:t>anlık olarak etiketlenen verileri veri seti olarak çıktı alabilmekteyiz. </a:t>
            </a:r>
            <a:endParaRPr b="1">
              <a:latin typeface="Caladea"/>
              <a:ea typeface="Caladea"/>
              <a:cs typeface="Caladea"/>
              <a:sym typeface="Caladea"/>
            </a:endParaRPr>
          </a:p>
          <a:p>
            <a:pPr indent="-317500" lvl="0" marL="457200" rtl="0" algn="l">
              <a:spcBef>
                <a:spcPts val="0"/>
              </a:spcBef>
              <a:spcAft>
                <a:spcPts val="0"/>
              </a:spcAft>
              <a:buSzPts val="1400"/>
              <a:buFont typeface="Caladea"/>
              <a:buChar char="-"/>
            </a:pPr>
            <a:r>
              <a:rPr lang="en-US">
                <a:latin typeface="Caladea"/>
                <a:ea typeface="Caladea"/>
                <a:cs typeface="Caladea"/>
                <a:sym typeface="Caladea"/>
              </a:rPr>
              <a:t>Bu sayede </a:t>
            </a:r>
            <a:r>
              <a:rPr b="1" lang="en-US">
                <a:latin typeface="Caladea"/>
                <a:ea typeface="Caladea"/>
                <a:cs typeface="Caladea"/>
                <a:sym typeface="Caladea"/>
              </a:rPr>
              <a:t>sürekli güncel veriler</a:t>
            </a:r>
            <a:r>
              <a:rPr lang="en-US">
                <a:latin typeface="Caladea"/>
                <a:ea typeface="Caladea"/>
                <a:cs typeface="Caladea"/>
                <a:sym typeface="Caladea"/>
              </a:rPr>
              <a:t>i modellemeyi deneme imkanımız oldu. </a:t>
            </a:r>
            <a:endParaRPr>
              <a:latin typeface="Caladea"/>
              <a:ea typeface="Caladea"/>
              <a:cs typeface="Caladea"/>
              <a:sym typeface="Caladea"/>
            </a:endParaRPr>
          </a:p>
          <a:p>
            <a:pPr indent="-317500" lvl="0" marL="457200" rtl="0" algn="l">
              <a:spcBef>
                <a:spcPts val="0"/>
              </a:spcBef>
              <a:spcAft>
                <a:spcPts val="0"/>
              </a:spcAft>
              <a:buSzPts val="1400"/>
              <a:buFont typeface="Caladea"/>
              <a:buChar char="-"/>
            </a:pPr>
            <a:r>
              <a:rPr lang="en-US">
                <a:latin typeface="Caladea"/>
                <a:ea typeface="Caladea"/>
                <a:cs typeface="Caladea"/>
                <a:sym typeface="Caladea"/>
              </a:rPr>
              <a:t>Ayrıca veriler etiketlenirken anlık veri seti oluşturabilmemiz </a:t>
            </a:r>
            <a:r>
              <a:rPr b="1" lang="en-US">
                <a:latin typeface="Caladea"/>
                <a:ea typeface="Caladea"/>
                <a:cs typeface="Caladea"/>
                <a:sym typeface="Caladea"/>
              </a:rPr>
              <a:t>takımımıza paralel olarak çalışma imkanı verdi </a:t>
            </a:r>
            <a:r>
              <a:rPr lang="en-US">
                <a:latin typeface="Caladea"/>
                <a:ea typeface="Caladea"/>
                <a:cs typeface="Caladea"/>
                <a:sym typeface="Caladea"/>
              </a:rPr>
              <a:t>bu sayede kimse kimsenin işini bitirmesini beklemeden yapacaklarına odaklanabildi.</a:t>
            </a:r>
            <a:endParaRPr>
              <a:latin typeface="Caladea"/>
              <a:ea typeface="Caladea"/>
              <a:cs typeface="Caladea"/>
              <a:sym typeface="Calade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45f82663c7_6_0"/>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Online Veri Temizleme Aracı</a:t>
            </a:r>
            <a:endParaRPr/>
          </a:p>
        </p:txBody>
      </p:sp>
      <p:sp>
        <p:nvSpPr>
          <p:cNvPr id="241" name="Google Shape;241;g145f82663c7_6_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242" name="Google Shape;242;g145f82663c7_6_0"/>
          <p:cNvSpPr txBox="1"/>
          <p:nvPr>
            <p:ph idx="1" type="body"/>
          </p:nvPr>
        </p:nvSpPr>
        <p:spPr>
          <a:xfrm>
            <a:off x="779476" y="1637725"/>
            <a:ext cx="10798800" cy="4890900"/>
          </a:xfrm>
          <a:prstGeom prst="rect">
            <a:avLst/>
          </a:prstGeom>
          <a:noFill/>
          <a:ln>
            <a:noFill/>
          </a:ln>
        </p:spPr>
        <p:txBody>
          <a:bodyPr anchorCtr="0" anchor="t" bIns="0" lIns="0" spcFirstLastPara="1" rIns="0" wrap="square" tIns="140950">
            <a:spAutoFit/>
          </a:bodyPr>
          <a:lstStyle/>
          <a:p>
            <a:pPr indent="0" lvl="0" marL="5157470" marR="5080" rtl="0" algn="l">
              <a:lnSpc>
                <a:spcPct val="100000"/>
              </a:lnSpc>
              <a:spcBef>
                <a:spcPts val="1010"/>
              </a:spcBef>
              <a:spcAft>
                <a:spcPts val="0"/>
              </a:spcAft>
              <a:buNone/>
            </a:pPr>
            <a:r>
              <a:rPr lang="en-US"/>
              <a:t>Bütün modelleme tiplerinde veri temizliği veri modelinin doğru çalışabilmesi için en önemli parametredir. </a:t>
            </a:r>
            <a:endParaRPr/>
          </a:p>
          <a:p>
            <a:pPr indent="0" lvl="0" marL="5157470" marR="5080" rtl="0" algn="l">
              <a:lnSpc>
                <a:spcPct val="100000"/>
              </a:lnSpc>
              <a:spcBef>
                <a:spcPts val="1010"/>
              </a:spcBef>
              <a:spcAft>
                <a:spcPts val="0"/>
              </a:spcAft>
              <a:buNone/>
            </a:pPr>
            <a:r>
              <a:rPr lang="en-US"/>
              <a:t>Veri temizliği adımını, her veri bilimci mutlaka ama mutlaka kullanmaktadır.</a:t>
            </a:r>
            <a:endParaRPr/>
          </a:p>
          <a:p>
            <a:pPr indent="0" lvl="0" marL="5157470" marR="5080" rtl="0" algn="l">
              <a:lnSpc>
                <a:spcPct val="100000"/>
              </a:lnSpc>
              <a:spcBef>
                <a:spcPts val="1010"/>
              </a:spcBef>
              <a:spcAft>
                <a:spcPts val="0"/>
              </a:spcAft>
              <a:buNone/>
            </a:pPr>
            <a:r>
              <a:rPr lang="en-US"/>
              <a:t>Bu kadar sık tekrar edilen ve veri biliminin olmazsa olmaz olan  bir aşamanın her defasında kodların içerisinde yer almasını doğru ve efektif bir yöntem olmadığını düşündük. </a:t>
            </a:r>
            <a:endParaRPr/>
          </a:p>
          <a:p>
            <a:pPr indent="0" lvl="0" marL="5157470" marR="5080" rtl="0" algn="l">
              <a:lnSpc>
                <a:spcPct val="100000"/>
              </a:lnSpc>
              <a:spcBef>
                <a:spcPts val="1010"/>
              </a:spcBef>
              <a:spcAft>
                <a:spcPts val="0"/>
              </a:spcAft>
              <a:buNone/>
            </a:pPr>
            <a:r>
              <a:rPr lang="en-US"/>
              <a:t>Bu nedenle hem kendi modellerimizin iyi temizlenmiş veriler ile yapılmasını kolaylaştırmak hem de diğer bütün araştırmacıların faydasına olması için mobil kullanımı da destekleyen çok basit bir temizleme aracı kodladık . </a:t>
            </a:r>
            <a:endParaRPr/>
          </a:p>
          <a:p>
            <a:pPr indent="0" lvl="0" marL="5157470" marR="5080" rtl="0" algn="l">
              <a:lnSpc>
                <a:spcPct val="100000"/>
              </a:lnSpc>
              <a:spcBef>
                <a:spcPts val="1010"/>
              </a:spcBef>
              <a:spcAft>
                <a:spcPts val="0"/>
              </a:spcAft>
              <a:buNone/>
            </a:pPr>
            <a:r>
              <a:t/>
            </a:r>
            <a:endParaRPr/>
          </a:p>
          <a:p>
            <a:pPr indent="0" lvl="0" marL="5157470" marR="5080" rtl="0" algn="l">
              <a:lnSpc>
                <a:spcPct val="100000"/>
              </a:lnSpc>
              <a:spcBef>
                <a:spcPts val="1010"/>
              </a:spcBef>
              <a:spcAft>
                <a:spcPts val="0"/>
              </a:spcAft>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None/>
            </a:pPr>
            <a:r>
              <a:t/>
            </a:r>
            <a:endParaRPr/>
          </a:p>
        </p:txBody>
      </p:sp>
      <p:pic>
        <p:nvPicPr>
          <p:cNvPr id="243" name="Google Shape;243;g145f82663c7_6_0"/>
          <p:cNvPicPr preferRelativeResize="0"/>
          <p:nvPr/>
        </p:nvPicPr>
        <p:blipFill>
          <a:blip r:embed="rId3">
            <a:alphaModFix/>
          </a:blip>
          <a:stretch>
            <a:fillRect/>
          </a:stretch>
        </p:blipFill>
        <p:spPr>
          <a:xfrm>
            <a:off x="1105200" y="1726400"/>
            <a:ext cx="3058200" cy="4248174"/>
          </a:xfrm>
          <a:prstGeom prst="rect">
            <a:avLst/>
          </a:prstGeom>
          <a:noFill/>
          <a:ln>
            <a:noFill/>
          </a:ln>
        </p:spPr>
      </p:pic>
      <p:sp>
        <p:nvSpPr>
          <p:cNvPr id="244" name="Google Shape;244;g145f82663c7_6_0"/>
          <p:cNvSpPr txBox="1"/>
          <p:nvPr/>
        </p:nvSpPr>
        <p:spPr>
          <a:xfrm>
            <a:off x="7459525" y="1024300"/>
            <a:ext cx="36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sayfa linkine </a:t>
            </a:r>
            <a:r>
              <a:rPr b="1" lang="en-US" u="sng">
                <a:solidFill>
                  <a:schemeClr val="hlink"/>
                </a:solidFill>
                <a:hlinkClick r:id="rId4"/>
              </a:rPr>
              <a:t>buradan</a:t>
            </a:r>
            <a:r>
              <a:rPr lang="en-US"/>
              <a:t> ulaşabilirsiniz.</a:t>
            </a:r>
            <a:endParaRPr>
              <a:latin typeface="Caladea"/>
              <a:ea typeface="Caladea"/>
              <a:cs typeface="Caladea"/>
              <a:sym typeface="Calade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14609e9431e_0_78"/>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Verileri Tanıyalım</a:t>
            </a:r>
            <a:endParaRPr/>
          </a:p>
        </p:txBody>
      </p:sp>
      <p:sp>
        <p:nvSpPr>
          <p:cNvPr id="250" name="Google Shape;250;g14609e9431e_0_7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251" name="Google Shape;251;g14609e9431e_0_78"/>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None/>
            </a:pPr>
            <a:r>
              <a:t/>
            </a:r>
            <a:endParaRPr/>
          </a:p>
        </p:txBody>
      </p:sp>
      <p:graphicFrame>
        <p:nvGraphicFramePr>
          <p:cNvPr id="252" name="Google Shape;252;g14609e9431e_0_78"/>
          <p:cNvGraphicFramePr/>
          <p:nvPr/>
        </p:nvGraphicFramePr>
        <p:xfrm>
          <a:off x="952500" y="2667000"/>
          <a:ext cx="3000000" cy="3000000"/>
        </p:xfrm>
        <a:graphic>
          <a:graphicData uri="http://schemas.openxmlformats.org/drawingml/2006/table">
            <a:tbl>
              <a:tblPr>
                <a:noFill/>
                <a:tableStyleId>{F6AAFB03-3AE4-434B-9AE6-C3D459D0B5E4}</a:tableStyleId>
              </a:tblPr>
              <a:tblGrid>
                <a:gridCol w="1806875"/>
                <a:gridCol w="1958950"/>
              </a:tblGrid>
              <a:tr h="396200">
                <a:tc>
                  <a:txBody>
                    <a:bodyPr/>
                    <a:lstStyle/>
                    <a:p>
                      <a:pPr indent="0" lvl="0" marL="0" rtl="0" algn="ctr">
                        <a:spcBef>
                          <a:spcPts val="0"/>
                        </a:spcBef>
                        <a:spcAft>
                          <a:spcPts val="0"/>
                        </a:spcAft>
                        <a:buNone/>
                      </a:pPr>
                      <a:r>
                        <a:rPr b="1" lang="en-US"/>
                        <a:t>label</a:t>
                      </a:r>
                      <a:endParaRPr b="1"/>
                    </a:p>
                  </a:txBody>
                  <a:tcPr marT="91425" marB="91425" marR="91425" marL="91425"/>
                </a:tc>
                <a:tc>
                  <a:txBody>
                    <a:bodyPr/>
                    <a:lstStyle/>
                    <a:p>
                      <a:pPr indent="0" lvl="0" marL="0" rtl="0" algn="ctr">
                        <a:spcBef>
                          <a:spcPts val="0"/>
                        </a:spcBef>
                        <a:spcAft>
                          <a:spcPts val="0"/>
                        </a:spcAft>
                        <a:buNone/>
                      </a:pPr>
                      <a:r>
                        <a:rPr b="1" lang="en-US"/>
                        <a:t>toplam veri sayısı</a:t>
                      </a:r>
                      <a:endParaRPr b="1"/>
                    </a:p>
                  </a:txBody>
                  <a:tcPr marT="91425" marB="91425" marR="91425" marL="91425"/>
                </a:tc>
              </a:tr>
              <a:tr h="381000">
                <a:tc>
                  <a:txBody>
                    <a:bodyPr/>
                    <a:lstStyle/>
                    <a:p>
                      <a:pPr indent="0" lvl="0" marL="0" rtl="0" algn="l">
                        <a:spcBef>
                          <a:spcPts val="0"/>
                        </a:spcBef>
                        <a:spcAft>
                          <a:spcPts val="0"/>
                        </a:spcAft>
                        <a:buNone/>
                      </a:pPr>
                      <a:r>
                        <a:rPr lang="en-US"/>
                        <a:t>Cinsiyetçilik</a:t>
                      </a:r>
                      <a:endParaRPr/>
                    </a:p>
                  </a:txBody>
                  <a:tcPr marT="91425" marB="91425" marR="91425" marL="91425"/>
                </a:tc>
                <a:tc>
                  <a:txBody>
                    <a:bodyPr/>
                    <a:lstStyle/>
                    <a:p>
                      <a:pPr indent="0" lvl="0" marL="0" rtl="0" algn="l">
                        <a:spcBef>
                          <a:spcPts val="0"/>
                        </a:spcBef>
                        <a:spcAft>
                          <a:spcPts val="0"/>
                        </a:spcAft>
                        <a:buNone/>
                      </a:pPr>
                      <a:r>
                        <a:rPr lang="en-US"/>
                        <a:t>601</a:t>
                      </a:r>
                      <a:endParaRPr/>
                    </a:p>
                  </a:txBody>
                  <a:tcPr marT="91425" marB="91425" marR="91425" marL="91425"/>
                </a:tc>
              </a:tr>
              <a:tr h="381000">
                <a:tc>
                  <a:txBody>
                    <a:bodyPr/>
                    <a:lstStyle/>
                    <a:p>
                      <a:pPr indent="0" lvl="0" marL="0" rtl="0" algn="l">
                        <a:spcBef>
                          <a:spcPts val="0"/>
                        </a:spcBef>
                        <a:spcAft>
                          <a:spcPts val="0"/>
                        </a:spcAft>
                        <a:buNone/>
                      </a:pPr>
                      <a:r>
                        <a:rPr lang="en-US"/>
                        <a:t>Irkçılık</a:t>
                      </a:r>
                      <a:endParaRPr/>
                    </a:p>
                  </a:txBody>
                  <a:tcPr marT="91425" marB="91425" marR="91425" marL="91425"/>
                </a:tc>
                <a:tc>
                  <a:txBody>
                    <a:bodyPr/>
                    <a:lstStyle/>
                    <a:p>
                      <a:pPr indent="0" lvl="0" marL="0" rtl="0" algn="l">
                        <a:spcBef>
                          <a:spcPts val="0"/>
                        </a:spcBef>
                        <a:spcAft>
                          <a:spcPts val="0"/>
                        </a:spcAft>
                        <a:buNone/>
                      </a:pPr>
                      <a:r>
                        <a:rPr lang="en-US"/>
                        <a:t>490</a:t>
                      </a:r>
                      <a:endParaRPr/>
                    </a:p>
                  </a:txBody>
                  <a:tcPr marT="91425" marB="91425" marR="91425" marL="91425"/>
                </a:tc>
              </a:tr>
              <a:tr h="381000">
                <a:tc>
                  <a:txBody>
                    <a:bodyPr/>
                    <a:lstStyle/>
                    <a:p>
                      <a:pPr indent="0" lvl="0" marL="0" rtl="0" algn="l">
                        <a:spcBef>
                          <a:spcPts val="0"/>
                        </a:spcBef>
                        <a:spcAft>
                          <a:spcPts val="0"/>
                        </a:spcAft>
                        <a:buNone/>
                      </a:pPr>
                      <a:r>
                        <a:rPr lang="en-US"/>
                        <a:t>Kızdırma</a:t>
                      </a:r>
                      <a:endParaRPr/>
                    </a:p>
                  </a:txBody>
                  <a:tcPr marT="91425" marB="91425" marR="91425" marL="91425"/>
                </a:tc>
                <a:tc>
                  <a:txBody>
                    <a:bodyPr/>
                    <a:lstStyle/>
                    <a:p>
                      <a:pPr indent="0" lvl="0" marL="0" rtl="0" algn="l">
                        <a:spcBef>
                          <a:spcPts val="0"/>
                        </a:spcBef>
                        <a:spcAft>
                          <a:spcPts val="0"/>
                        </a:spcAft>
                        <a:buNone/>
                      </a:pPr>
                      <a:r>
                        <a:rPr lang="en-US"/>
                        <a:t>910</a:t>
                      </a:r>
                      <a:endParaRPr/>
                    </a:p>
                  </a:txBody>
                  <a:tcPr marT="91425" marB="91425" marR="91425" marL="91425"/>
                </a:tc>
              </a:tr>
              <a:tr h="381000">
                <a:tc>
                  <a:txBody>
                    <a:bodyPr/>
                    <a:lstStyle/>
                    <a:p>
                      <a:pPr indent="0" lvl="0" marL="0" rtl="0" algn="l">
                        <a:spcBef>
                          <a:spcPts val="0"/>
                        </a:spcBef>
                        <a:spcAft>
                          <a:spcPts val="0"/>
                        </a:spcAft>
                        <a:buNone/>
                      </a:pPr>
                      <a:r>
                        <a:rPr lang="en-US"/>
                        <a:t>Nötr</a:t>
                      </a:r>
                      <a:endParaRPr/>
                    </a:p>
                  </a:txBody>
                  <a:tcPr marT="91425" marB="91425" marR="91425" marL="91425"/>
                </a:tc>
                <a:tc>
                  <a:txBody>
                    <a:bodyPr/>
                    <a:lstStyle/>
                    <a:p>
                      <a:pPr indent="0" lvl="0" marL="0" rtl="0" algn="l">
                        <a:spcBef>
                          <a:spcPts val="0"/>
                        </a:spcBef>
                        <a:spcAft>
                          <a:spcPts val="0"/>
                        </a:spcAft>
                        <a:buNone/>
                      </a:pPr>
                      <a:r>
                        <a:rPr lang="en-US"/>
                        <a:t>1387</a:t>
                      </a:r>
                      <a:endParaRPr/>
                    </a:p>
                  </a:txBody>
                  <a:tcPr marT="91425" marB="91425" marR="91425" marL="91425"/>
                </a:tc>
              </a:tr>
              <a:tr h="381000">
                <a:tc>
                  <a:txBody>
                    <a:bodyPr/>
                    <a:lstStyle/>
                    <a:p>
                      <a:pPr indent="0" lvl="0" marL="0" rtl="0" algn="l">
                        <a:spcBef>
                          <a:spcPts val="0"/>
                        </a:spcBef>
                        <a:spcAft>
                          <a:spcPts val="0"/>
                        </a:spcAft>
                        <a:buNone/>
                      </a:pPr>
                      <a:r>
                        <a:rPr b="1" lang="en-US"/>
                        <a:t>toplam:</a:t>
                      </a:r>
                      <a:endParaRPr b="1"/>
                    </a:p>
                  </a:txBody>
                  <a:tcPr marT="91425" marB="91425" marR="91425" marL="91425"/>
                </a:tc>
                <a:tc>
                  <a:txBody>
                    <a:bodyPr/>
                    <a:lstStyle/>
                    <a:p>
                      <a:pPr indent="0" lvl="0" marL="0" rtl="0" algn="l">
                        <a:spcBef>
                          <a:spcPts val="0"/>
                        </a:spcBef>
                        <a:spcAft>
                          <a:spcPts val="0"/>
                        </a:spcAft>
                        <a:buNone/>
                      </a:pPr>
                      <a:r>
                        <a:rPr b="1" lang="en-US"/>
                        <a:t>3388</a:t>
                      </a:r>
                      <a:endParaRPr b="1"/>
                    </a:p>
                  </a:txBody>
                  <a:tcPr marT="91425" marB="91425" marR="91425" marL="91425"/>
                </a:tc>
              </a:tr>
            </a:tbl>
          </a:graphicData>
        </a:graphic>
      </p:graphicFrame>
      <p:pic>
        <p:nvPicPr>
          <p:cNvPr id="253" name="Google Shape;253;g14609e9431e_0_78"/>
          <p:cNvPicPr preferRelativeResize="0"/>
          <p:nvPr/>
        </p:nvPicPr>
        <p:blipFill>
          <a:blip r:embed="rId3">
            <a:alphaModFix/>
          </a:blip>
          <a:stretch>
            <a:fillRect/>
          </a:stretch>
        </p:blipFill>
        <p:spPr>
          <a:xfrm>
            <a:off x="5857050" y="1538650"/>
            <a:ext cx="4266450" cy="4242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14609e9431e_0_9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259" name="Google Shape;259;g14609e9431e_0_98"/>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None/>
            </a:pPr>
            <a:r>
              <a:t/>
            </a:r>
            <a:endParaRPr/>
          </a:p>
        </p:txBody>
      </p:sp>
      <p:pic>
        <p:nvPicPr>
          <p:cNvPr id="260" name="Google Shape;260;g14609e9431e_0_98"/>
          <p:cNvPicPr preferRelativeResize="0"/>
          <p:nvPr/>
        </p:nvPicPr>
        <p:blipFill>
          <a:blip r:embed="rId3">
            <a:alphaModFix/>
          </a:blip>
          <a:stretch>
            <a:fillRect/>
          </a:stretch>
        </p:blipFill>
        <p:spPr>
          <a:xfrm>
            <a:off x="1137175" y="863025"/>
            <a:ext cx="9842476" cy="5219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4609e9431e_0_10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266" name="Google Shape;266;g14609e9431e_0_108"/>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None/>
            </a:pPr>
            <a:r>
              <a:t/>
            </a:r>
            <a:endParaRPr/>
          </a:p>
        </p:txBody>
      </p:sp>
      <p:pic>
        <p:nvPicPr>
          <p:cNvPr id="267" name="Google Shape;267;g14609e9431e_0_108"/>
          <p:cNvPicPr preferRelativeResize="0"/>
          <p:nvPr/>
        </p:nvPicPr>
        <p:blipFill>
          <a:blip r:embed="rId3">
            <a:alphaModFix/>
          </a:blip>
          <a:stretch>
            <a:fillRect/>
          </a:stretch>
        </p:blipFill>
        <p:spPr>
          <a:xfrm>
            <a:off x="1052727" y="794527"/>
            <a:ext cx="10042324" cy="5325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14609e9431e_0_9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273" name="Google Shape;273;g14609e9431e_0_90"/>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None/>
            </a:pPr>
            <a:r>
              <a:t/>
            </a:r>
            <a:endParaRPr/>
          </a:p>
        </p:txBody>
      </p:sp>
      <p:pic>
        <p:nvPicPr>
          <p:cNvPr id="274" name="Google Shape;274;g14609e9431e_0_90"/>
          <p:cNvPicPr preferRelativeResize="0"/>
          <p:nvPr/>
        </p:nvPicPr>
        <p:blipFill>
          <a:blip r:embed="rId3">
            <a:alphaModFix/>
          </a:blip>
          <a:stretch>
            <a:fillRect/>
          </a:stretch>
        </p:blipFill>
        <p:spPr>
          <a:xfrm>
            <a:off x="1191800" y="826850"/>
            <a:ext cx="9933401" cy="5267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4609e9431e_0_120"/>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280" name="Google Shape;280;g14609e9431e_0_120"/>
          <p:cNvSpPr txBox="1"/>
          <p:nvPr>
            <p:ph idx="1" type="body"/>
          </p:nvPr>
        </p:nvSpPr>
        <p:spPr>
          <a:xfrm>
            <a:off x="779476" y="1637725"/>
            <a:ext cx="10798800" cy="11031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None/>
            </a:pPr>
            <a:r>
              <a:rPr lang="en-US" sz="3700">
                <a:solidFill>
                  <a:srgbClr val="333333"/>
                </a:solidFill>
                <a:highlight>
                  <a:schemeClr val="lt1"/>
                </a:highlight>
                <a:latin typeface="Arial"/>
                <a:ea typeface="Arial"/>
                <a:cs typeface="Arial"/>
                <a:sym typeface="Arial"/>
              </a:rPr>
              <a:t>                </a:t>
            </a:r>
            <a:r>
              <a:rPr lang="en-US"/>
              <a:t> </a:t>
            </a:r>
            <a:endParaRPr b="1"/>
          </a:p>
          <a:p>
            <a:pPr indent="0" lvl="0" marL="0" marR="5080" rtl="0" algn="l">
              <a:lnSpc>
                <a:spcPct val="100000"/>
              </a:lnSpc>
              <a:spcBef>
                <a:spcPts val="1010"/>
              </a:spcBef>
              <a:spcAft>
                <a:spcPts val="0"/>
              </a:spcAft>
              <a:buNone/>
            </a:pPr>
            <a:r>
              <a:t/>
            </a:r>
            <a:endParaRPr/>
          </a:p>
        </p:txBody>
      </p:sp>
      <p:pic>
        <p:nvPicPr>
          <p:cNvPr id="281" name="Google Shape;281;g14609e9431e_0_120"/>
          <p:cNvPicPr preferRelativeResize="0"/>
          <p:nvPr/>
        </p:nvPicPr>
        <p:blipFill>
          <a:blip r:embed="rId3">
            <a:alphaModFix/>
          </a:blip>
          <a:stretch>
            <a:fillRect/>
          </a:stretch>
        </p:blipFill>
        <p:spPr>
          <a:xfrm>
            <a:off x="1091477" y="890427"/>
            <a:ext cx="9861475" cy="52297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45f82663c7_6_22"/>
          <p:cNvSpPr txBox="1"/>
          <p:nvPr>
            <p:ph type="title"/>
          </p:nvPr>
        </p:nvSpPr>
        <p:spPr>
          <a:xfrm>
            <a:off x="779475" y="910150"/>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TFIDF Modelleri </a:t>
            </a:r>
            <a:endParaRPr/>
          </a:p>
        </p:txBody>
      </p:sp>
      <p:sp>
        <p:nvSpPr>
          <p:cNvPr id="287" name="Google Shape;287;g145f82663c7_6_22"/>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288" name="Google Shape;288;g145f82663c7_6_22"/>
          <p:cNvSpPr txBox="1"/>
          <p:nvPr>
            <p:ph idx="1" type="body"/>
          </p:nvPr>
        </p:nvSpPr>
        <p:spPr>
          <a:xfrm>
            <a:off x="779476" y="1790125"/>
            <a:ext cx="10798800" cy="4152000"/>
          </a:xfrm>
          <a:prstGeom prst="rect">
            <a:avLst/>
          </a:prstGeom>
          <a:noFill/>
          <a:ln>
            <a:noFill/>
          </a:ln>
        </p:spPr>
        <p:txBody>
          <a:bodyPr anchorCtr="0" anchor="t" bIns="0" lIns="0" spcFirstLastPara="1" rIns="0" wrap="square" tIns="140950">
            <a:spAutoFit/>
          </a:bodyPr>
          <a:lstStyle/>
          <a:p>
            <a:pPr indent="0" lvl="0" marL="0" marR="5080" rtl="0" algn="l">
              <a:lnSpc>
                <a:spcPct val="100000"/>
              </a:lnSpc>
              <a:spcBef>
                <a:spcPts val="1010"/>
              </a:spcBef>
              <a:spcAft>
                <a:spcPts val="0"/>
              </a:spcAft>
              <a:buNone/>
            </a:pPr>
            <a:r>
              <a:rPr lang="en-US" sz="2100"/>
              <a:t>Makine öğrenmesinin temel algoritmaları üzerinde denemeler yapabilmek için metinsel verilerin tokenizerlar ile matrislere dönüştürülmesi gerekiyordu. Bu nedenle en popüler tokenleştirme yöntemlerinden olan TFIDF tokenizerları kullandık.</a:t>
            </a:r>
            <a:endParaRPr sz="2100"/>
          </a:p>
          <a:p>
            <a:pPr indent="0" lvl="0" marL="0" marR="5080" rtl="0" algn="l">
              <a:lnSpc>
                <a:spcPct val="100000"/>
              </a:lnSpc>
              <a:spcBef>
                <a:spcPts val="1010"/>
              </a:spcBef>
              <a:spcAft>
                <a:spcPts val="0"/>
              </a:spcAft>
              <a:buNone/>
            </a:pPr>
            <a:r>
              <a:t/>
            </a:r>
            <a:endParaRPr sz="2100"/>
          </a:p>
          <a:p>
            <a:pPr indent="0" lvl="0" marL="0" marR="5080" rtl="0" algn="l">
              <a:lnSpc>
                <a:spcPct val="100000"/>
              </a:lnSpc>
              <a:spcBef>
                <a:spcPts val="1010"/>
              </a:spcBef>
              <a:spcAft>
                <a:spcPts val="0"/>
              </a:spcAft>
              <a:buNone/>
            </a:pPr>
            <a:r>
              <a:rPr lang="en-US" sz="2100"/>
              <a:t>Tokenleştirme işlemi gerçekleştirildikten sonra araştırmalarımızda metinsel verilerde başarılı olduğunu gördüğümüz sınıflandırıcıları kullandık. </a:t>
            </a:r>
            <a:endParaRPr sz="2100"/>
          </a:p>
          <a:p>
            <a:pPr indent="0" lvl="0" marL="0" marR="5080" rtl="0" algn="l">
              <a:lnSpc>
                <a:spcPct val="100000"/>
              </a:lnSpc>
              <a:spcBef>
                <a:spcPts val="1010"/>
              </a:spcBef>
              <a:spcAft>
                <a:spcPts val="0"/>
              </a:spcAft>
              <a:buNone/>
            </a:pPr>
            <a:r>
              <a:t/>
            </a:r>
            <a:endParaRPr sz="2100"/>
          </a:p>
          <a:p>
            <a:pPr indent="0" lvl="0" marL="0" marR="5080" rtl="0" algn="l">
              <a:lnSpc>
                <a:spcPct val="100000"/>
              </a:lnSpc>
              <a:spcBef>
                <a:spcPts val="1010"/>
              </a:spcBef>
              <a:spcAft>
                <a:spcPts val="0"/>
              </a:spcAft>
              <a:buNone/>
            </a:pPr>
            <a:r>
              <a:rPr b="1" lang="en-US" sz="2100"/>
              <a:t>BaggingClassifier, XGBClassifier, RandomForestClassifier, LGBMClassifier, SGDClassifier</a:t>
            </a:r>
            <a:endParaRPr b="1" sz="2100"/>
          </a:p>
          <a:p>
            <a:pPr indent="0" lvl="0" marL="0" marR="5080" rtl="0" algn="l">
              <a:lnSpc>
                <a:spcPct val="100000"/>
              </a:lnSpc>
              <a:spcBef>
                <a:spcPts val="1010"/>
              </a:spcBef>
              <a:spcAft>
                <a:spcPts val="0"/>
              </a:spcAft>
              <a:buNone/>
            </a:pPr>
            <a:r>
              <a:t/>
            </a:r>
            <a:endParaRPr sz="2100"/>
          </a:p>
          <a:p>
            <a:pPr indent="0" lvl="0" marL="0" marR="5080" rtl="0" algn="l">
              <a:lnSpc>
                <a:spcPct val="100000"/>
              </a:lnSpc>
              <a:spcBef>
                <a:spcPts val="1010"/>
              </a:spcBef>
              <a:spcAft>
                <a:spcPts val="0"/>
              </a:spcAft>
              <a:buNone/>
            </a:pPr>
            <a:r>
              <a:t/>
            </a:r>
            <a:endParaRPr sz="2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4609e9431e_0_49"/>
          <p:cNvSpPr txBox="1"/>
          <p:nvPr>
            <p:ph type="title"/>
          </p:nvPr>
        </p:nvSpPr>
        <p:spPr>
          <a:xfrm>
            <a:off x="1054700" y="898675"/>
            <a:ext cx="6577200" cy="628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TFIDF Model Sonuçları </a:t>
            </a:r>
            <a:endParaRPr/>
          </a:p>
        </p:txBody>
      </p:sp>
      <p:sp>
        <p:nvSpPr>
          <p:cNvPr id="294" name="Google Shape;294;g14609e9431e_0_49"/>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pic>
        <p:nvPicPr>
          <p:cNvPr id="295" name="Google Shape;295;g14609e9431e_0_49"/>
          <p:cNvPicPr preferRelativeResize="0"/>
          <p:nvPr/>
        </p:nvPicPr>
        <p:blipFill>
          <a:blip r:embed="rId3">
            <a:alphaModFix/>
          </a:blip>
          <a:stretch>
            <a:fillRect/>
          </a:stretch>
        </p:blipFill>
        <p:spPr>
          <a:xfrm>
            <a:off x="1029875" y="2698600"/>
            <a:ext cx="5103749" cy="620344"/>
          </a:xfrm>
          <a:prstGeom prst="rect">
            <a:avLst/>
          </a:prstGeom>
          <a:noFill/>
          <a:ln>
            <a:noFill/>
          </a:ln>
        </p:spPr>
      </p:pic>
      <p:sp>
        <p:nvSpPr>
          <p:cNvPr id="296" name="Google Shape;296;g14609e9431e_0_49"/>
          <p:cNvSpPr txBox="1"/>
          <p:nvPr/>
        </p:nvSpPr>
        <p:spPr>
          <a:xfrm>
            <a:off x="1029875" y="4720000"/>
            <a:ext cx="541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a:t>LGBMClassifier</a:t>
            </a:r>
            <a:endParaRPr/>
          </a:p>
        </p:txBody>
      </p:sp>
      <p:pic>
        <p:nvPicPr>
          <p:cNvPr id="297" name="Google Shape;297;g14609e9431e_0_49"/>
          <p:cNvPicPr preferRelativeResize="0"/>
          <p:nvPr/>
        </p:nvPicPr>
        <p:blipFill>
          <a:blip r:embed="rId4">
            <a:alphaModFix/>
          </a:blip>
          <a:stretch>
            <a:fillRect/>
          </a:stretch>
        </p:blipFill>
        <p:spPr>
          <a:xfrm>
            <a:off x="955475" y="5120209"/>
            <a:ext cx="5103749" cy="555375"/>
          </a:xfrm>
          <a:prstGeom prst="rect">
            <a:avLst/>
          </a:prstGeom>
          <a:noFill/>
          <a:ln>
            <a:noFill/>
          </a:ln>
        </p:spPr>
      </p:pic>
      <p:sp>
        <p:nvSpPr>
          <p:cNvPr id="298" name="Google Shape;298;g14609e9431e_0_49"/>
          <p:cNvSpPr txBox="1"/>
          <p:nvPr/>
        </p:nvSpPr>
        <p:spPr>
          <a:xfrm>
            <a:off x="906000" y="2370900"/>
            <a:ext cx="541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a:t>Random Forest</a:t>
            </a:r>
            <a:endParaRPr/>
          </a:p>
        </p:txBody>
      </p:sp>
      <p:sp>
        <p:nvSpPr>
          <p:cNvPr id="299" name="Google Shape;299;g14609e9431e_0_49"/>
          <p:cNvSpPr txBox="1"/>
          <p:nvPr/>
        </p:nvSpPr>
        <p:spPr>
          <a:xfrm>
            <a:off x="906000" y="1662900"/>
            <a:ext cx="10956600" cy="708000"/>
          </a:xfrm>
          <a:prstGeom prst="rect">
            <a:avLst/>
          </a:prstGeom>
          <a:noFill/>
          <a:ln>
            <a:noFill/>
          </a:ln>
        </p:spPr>
        <p:txBody>
          <a:bodyPr anchorCtr="0" anchor="t" bIns="91425" lIns="91425" spcFirstLastPara="1" rIns="91425" wrap="square" tIns="91425">
            <a:spAutoFit/>
          </a:bodyPr>
          <a:lstStyle/>
          <a:p>
            <a:pPr indent="0" lvl="0" marL="128270" marR="5080" rtl="0" algn="l">
              <a:spcBef>
                <a:spcPts val="1010"/>
              </a:spcBef>
              <a:spcAft>
                <a:spcPts val="0"/>
              </a:spcAft>
              <a:buClr>
                <a:schemeClr val="dk1"/>
              </a:buClr>
              <a:buFont typeface="Arial"/>
              <a:buNone/>
            </a:pPr>
            <a:r>
              <a:rPr lang="en-US" sz="1700">
                <a:solidFill>
                  <a:schemeClr val="hlink"/>
                </a:solidFill>
                <a:latin typeface="Caladea"/>
                <a:ea typeface="Caladea"/>
                <a:cs typeface="Caladea"/>
                <a:sym typeface="Caladea"/>
              </a:rPr>
              <a:t>Cross validation yöntemi kullanılarak oluşturulan sınıflandırıcı modellerinden hyper parametreleri stratified k-fold ve ortalama deneme sonuçları şu şekildedir:</a:t>
            </a:r>
            <a:endParaRPr>
              <a:latin typeface="Caladea"/>
              <a:ea typeface="Caladea"/>
              <a:cs typeface="Caladea"/>
              <a:sym typeface="Caladea"/>
            </a:endParaRPr>
          </a:p>
        </p:txBody>
      </p:sp>
      <p:sp>
        <p:nvSpPr>
          <p:cNvPr id="300" name="Google Shape;300;g14609e9431e_0_49"/>
          <p:cNvSpPr txBox="1"/>
          <p:nvPr/>
        </p:nvSpPr>
        <p:spPr>
          <a:xfrm>
            <a:off x="906000" y="3318950"/>
            <a:ext cx="541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a:t>XGBClassifier</a:t>
            </a:r>
            <a:endParaRPr/>
          </a:p>
        </p:txBody>
      </p:sp>
      <p:pic>
        <p:nvPicPr>
          <p:cNvPr id="301" name="Google Shape;301;g14609e9431e_0_49"/>
          <p:cNvPicPr preferRelativeResize="0"/>
          <p:nvPr/>
        </p:nvPicPr>
        <p:blipFill>
          <a:blip r:embed="rId5">
            <a:alphaModFix/>
          </a:blip>
          <a:stretch>
            <a:fillRect/>
          </a:stretch>
        </p:blipFill>
        <p:spPr>
          <a:xfrm>
            <a:off x="955463" y="3751324"/>
            <a:ext cx="5319677" cy="820675"/>
          </a:xfrm>
          <a:prstGeom prst="rect">
            <a:avLst/>
          </a:prstGeom>
          <a:noFill/>
          <a:ln>
            <a:noFill/>
          </a:ln>
        </p:spPr>
      </p:pic>
      <p:sp>
        <p:nvSpPr>
          <p:cNvPr id="302" name="Google Shape;302;g14609e9431e_0_49"/>
          <p:cNvSpPr txBox="1"/>
          <p:nvPr/>
        </p:nvSpPr>
        <p:spPr>
          <a:xfrm>
            <a:off x="6978550" y="2370888"/>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SGDClassifier</a:t>
            </a:r>
            <a:endParaRPr/>
          </a:p>
        </p:txBody>
      </p:sp>
      <p:pic>
        <p:nvPicPr>
          <p:cNvPr id="303" name="Google Shape;303;g14609e9431e_0_49"/>
          <p:cNvPicPr preferRelativeResize="0"/>
          <p:nvPr/>
        </p:nvPicPr>
        <p:blipFill>
          <a:blip r:embed="rId6">
            <a:alphaModFix/>
          </a:blip>
          <a:stretch>
            <a:fillRect/>
          </a:stretch>
        </p:blipFill>
        <p:spPr>
          <a:xfrm>
            <a:off x="6978550" y="2798538"/>
            <a:ext cx="4718876" cy="820679"/>
          </a:xfrm>
          <a:prstGeom prst="rect">
            <a:avLst/>
          </a:prstGeom>
          <a:noFill/>
          <a:ln>
            <a:noFill/>
          </a:ln>
        </p:spPr>
      </p:pic>
      <p:sp>
        <p:nvSpPr>
          <p:cNvPr id="304" name="Google Shape;304;g14609e9431e_0_49"/>
          <p:cNvSpPr txBox="1"/>
          <p:nvPr/>
        </p:nvSpPr>
        <p:spPr>
          <a:xfrm>
            <a:off x="7328375" y="3904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BaggingClassifier</a:t>
            </a:r>
            <a:endParaRPr/>
          </a:p>
        </p:txBody>
      </p:sp>
      <p:pic>
        <p:nvPicPr>
          <p:cNvPr id="305" name="Google Shape;305;g14609e9431e_0_49"/>
          <p:cNvPicPr preferRelativeResize="0"/>
          <p:nvPr/>
        </p:nvPicPr>
        <p:blipFill>
          <a:blip r:embed="rId7">
            <a:alphaModFix/>
          </a:blip>
          <a:stretch>
            <a:fillRect/>
          </a:stretch>
        </p:blipFill>
        <p:spPr>
          <a:xfrm>
            <a:off x="6978544" y="4304275"/>
            <a:ext cx="5369080" cy="772600"/>
          </a:xfrm>
          <a:prstGeom prst="rect">
            <a:avLst/>
          </a:prstGeom>
          <a:noFill/>
          <a:ln>
            <a:noFill/>
          </a:ln>
        </p:spPr>
      </p:pic>
      <p:sp>
        <p:nvSpPr>
          <p:cNvPr id="306" name="Google Shape;306;g14609e9431e_0_49"/>
          <p:cNvSpPr/>
          <p:nvPr/>
        </p:nvSpPr>
        <p:spPr>
          <a:xfrm>
            <a:off x="711025" y="4312050"/>
            <a:ext cx="318900" cy="10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4609e9431e_0_49"/>
          <p:cNvSpPr/>
          <p:nvPr/>
        </p:nvSpPr>
        <p:spPr>
          <a:xfrm>
            <a:off x="636575" y="5462175"/>
            <a:ext cx="318900" cy="10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14609e9431e_0_49"/>
          <p:cNvSpPr/>
          <p:nvPr/>
        </p:nvSpPr>
        <p:spPr>
          <a:xfrm>
            <a:off x="783125" y="3009513"/>
            <a:ext cx="318900" cy="10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14609e9431e_0_49"/>
          <p:cNvSpPr/>
          <p:nvPr/>
        </p:nvSpPr>
        <p:spPr>
          <a:xfrm>
            <a:off x="6784350" y="3377400"/>
            <a:ext cx="318900" cy="10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14609e9431e_0_49"/>
          <p:cNvSpPr/>
          <p:nvPr/>
        </p:nvSpPr>
        <p:spPr>
          <a:xfrm>
            <a:off x="6641800" y="4868488"/>
            <a:ext cx="318900" cy="103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txBox="1"/>
          <p:nvPr>
            <p:ph type="title"/>
          </p:nvPr>
        </p:nvSpPr>
        <p:spPr>
          <a:xfrm>
            <a:off x="779473" y="593408"/>
            <a:ext cx="5226050" cy="1229995"/>
          </a:xfrm>
          <a:prstGeom prst="rect">
            <a:avLst/>
          </a:prstGeom>
          <a:noFill/>
          <a:ln>
            <a:noFill/>
          </a:ln>
        </p:spPr>
        <p:txBody>
          <a:bodyPr anchorCtr="0" anchor="t" bIns="0" lIns="0" spcFirstLastPara="1" rIns="0" wrap="square" tIns="329550">
            <a:spAutoFit/>
          </a:bodyPr>
          <a:lstStyle/>
          <a:p>
            <a:pPr indent="0" lvl="0" marL="12700" rtl="0" algn="l">
              <a:lnSpc>
                <a:spcPct val="100000"/>
              </a:lnSpc>
              <a:spcBef>
                <a:spcPts val="0"/>
              </a:spcBef>
              <a:spcAft>
                <a:spcPts val="0"/>
              </a:spcAft>
              <a:buNone/>
            </a:pPr>
            <a:r>
              <a:rPr lang="en-US"/>
              <a:t>ELİF SARIGİL KARA</a:t>
            </a:r>
            <a:endParaRPr/>
          </a:p>
          <a:p>
            <a:pPr indent="0" lvl="0" marL="0" marR="5080" rtl="0" algn="r">
              <a:lnSpc>
                <a:spcPct val="100000"/>
              </a:lnSpc>
              <a:spcBef>
                <a:spcPts val="745"/>
              </a:spcBef>
              <a:spcAft>
                <a:spcPts val="0"/>
              </a:spcAft>
              <a:buNone/>
            </a:pPr>
            <a:r>
              <a:rPr lang="en-US" sz="1200">
                <a:latin typeface="Caladea"/>
                <a:ea typeface="Caladea"/>
                <a:cs typeface="Caladea"/>
                <a:sym typeface="Caladea"/>
              </a:rPr>
              <a:t>Elif SARIG</a:t>
            </a:r>
            <a:r>
              <a:rPr lang="en-US" sz="1200">
                <a:latin typeface="Times New Roman"/>
                <a:ea typeface="Times New Roman"/>
                <a:cs typeface="Times New Roman"/>
                <a:sym typeface="Times New Roman"/>
              </a:rPr>
              <a:t>İ</a:t>
            </a:r>
            <a:r>
              <a:rPr lang="en-US" sz="1200">
                <a:latin typeface="Caladea"/>
                <a:ea typeface="Caladea"/>
                <a:cs typeface="Caladea"/>
                <a:sym typeface="Caladea"/>
              </a:rPr>
              <a:t>L KARA,</a:t>
            </a:r>
            <a:endParaRPr sz="1200">
              <a:latin typeface="Caladea"/>
              <a:ea typeface="Caladea"/>
              <a:cs typeface="Caladea"/>
              <a:sym typeface="Caladea"/>
            </a:endParaRPr>
          </a:p>
        </p:txBody>
      </p:sp>
      <p:sp>
        <p:nvSpPr>
          <p:cNvPr id="74" name="Google Shape;74;p3"/>
          <p:cNvSpPr txBox="1"/>
          <p:nvPr/>
        </p:nvSpPr>
        <p:spPr>
          <a:xfrm>
            <a:off x="4744951" y="1980534"/>
            <a:ext cx="6635115" cy="1927860"/>
          </a:xfrm>
          <a:prstGeom prst="rect">
            <a:avLst/>
          </a:prstGeom>
          <a:noFill/>
          <a:ln>
            <a:noFill/>
          </a:ln>
        </p:spPr>
        <p:txBody>
          <a:bodyPr anchorCtr="0" anchor="t" bIns="0" lIns="0" spcFirstLastPara="1" rIns="0" wrap="square" tIns="12700">
            <a:spAutoFit/>
          </a:bodyPr>
          <a:lstStyle/>
          <a:p>
            <a:pPr indent="0" lvl="0" marL="12700" marR="257809" rtl="0" algn="l">
              <a:lnSpc>
                <a:spcPct val="100000"/>
              </a:lnSpc>
              <a:spcBef>
                <a:spcPts val="0"/>
              </a:spcBef>
              <a:spcAft>
                <a:spcPts val="0"/>
              </a:spcAft>
              <a:buNone/>
            </a:pPr>
            <a:r>
              <a:rPr lang="en-US" sz="1200">
                <a:solidFill>
                  <a:srgbClr val="3F3A33"/>
                </a:solidFill>
                <a:latin typeface="Caladea"/>
                <a:ea typeface="Caladea"/>
                <a:cs typeface="Caladea"/>
                <a:sym typeface="Caladea"/>
              </a:rPr>
              <a:t>2012 yılından bu yana Türkiye Halk Bankası A.</a:t>
            </a:r>
            <a:r>
              <a:rPr lang="en-US" sz="1200">
                <a:solidFill>
                  <a:srgbClr val="3F3A33"/>
                </a:solidFill>
                <a:latin typeface="Times New Roman"/>
                <a:ea typeface="Times New Roman"/>
                <a:cs typeface="Times New Roman"/>
                <a:sym typeface="Times New Roman"/>
              </a:rPr>
              <a:t>Ş </a:t>
            </a:r>
            <a:r>
              <a:rPr lang="en-US" sz="1200">
                <a:solidFill>
                  <a:srgbClr val="3F3A33"/>
                </a:solidFill>
                <a:latin typeface="Caladea"/>
                <a:ea typeface="Caladea"/>
                <a:cs typeface="Caladea"/>
                <a:sym typeface="Caladea"/>
              </a:rPr>
              <a:t>de görev alan Elif Sarıgil Kara 2012-2017 yılları  arasında Mainframe z/OS sistem programcısı ve DB2 on z/OS veri tabanı yöneticisi olarak çalı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mı</a:t>
            </a:r>
            <a:r>
              <a:rPr lang="en-US" sz="1200">
                <a:solidFill>
                  <a:srgbClr val="3F3A33"/>
                </a:solidFill>
                <a:latin typeface="Times New Roman"/>
                <a:ea typeface="Times New Roman"/>
                <a:cs typeface="Times New Roman"/>
                <a:sym typeface="Times New Roman"/>
              </a:rPr>
              <a:t>ş  </a:t>
            </a:r>
            <a:r>
              <a:rPr lang="en-US" sz="1200">
                <a:solidFill>
                  <a:srgbClr val="3F3A33"/>
                </a:solidFill>
                <a:latin typeface="Caladea"/>
                <a:ea typeface="Caladea"/>
                <a:cs typeface="Caladea"/>
                <a:sym typeface="Caladea"/>
              </a:rPr>
              <a:t>ardından Veri Ambarı ve Analitik Bölüm müdürlü</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üne ilgisi nedeniyle geçi</a:t>
            </a:r>
            <a:r>
              <a:rPr lang="en-US" sz="1200">
                <a:solidFill>
                  <a:srgbClr val="3F3A33"/>
                </a:solidFill>
                <a:latin typeface="Times New Roman"/>
                <a:ea typeface="Times New Roman"/>
                <a:cs typeface="Times New Roman"/>
                <a:sym typeface="Times New Roman"/>
              </a:rPr>
              <a:t>ş </a:t>
            </a:r>
            <a:r>
              <a:rPr lang="en-US" sz="1200">
                <a:solidFill>
                  <a:srgbClr val="3F3A33"/>
                </a:solidFill>
                <a:latin typeface="Caladea"/>
                <a:ea typeface="Caladea"/>
                <a:cs typeface="Caladea"/>
                <a:sym typeface="Caladea"/>
              </a:rPr>
              <a:t>yapmı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tır .</a:t>
            </a:r>
            <a:endParaRPr sz="1200">
              <a:latin typeface="Caladea"/>
              <a:ea typeface="Caladea"/>
              <a:cs typeface="Caladea"/>
              <a:sym typeface="Caladea"/>
            </a:endParaRPr>
          </a:p>
          <a:p>
            <a:pPr indent="0" lvl="0" marL="0" marR="0" rtl="0" algn="l">
              <a:lnSpc>
                <a:spcPct val="100000"/>
              </a:lnSpc>
              <a:spcBef>
                <a:spcPts val="30"/>
              </a:spcBef>
              <a:spcAft>
                <a:spcPts val="0"/>
              </a:spcAft>
              <a:buNone/>
            </a:pPr>
            <a:r>
              <a:t/>
            </a:r>
            <a:endParaRPr sz="1200">
              <a:latin typeface="Caladea"/>
              <a:ea typeface="Caladea"/>
              <a:cs typeface="Caladea"/>
              <a:sym typeface="Caladea"/>
            </a:endParaRPr>
          </a:p>
          <a:p>
            <a:pPr indent="0" lvl="0" marL="12700" marR="535940" rtl="0" algn="l">
              <a:lnSpc>
                <a:spcPct val="100000"/>
              </a:lnSpc>
              <a:spcBef>
                <a:spcPts val="0"/>
              </a:spcBef>
              <a:spcAft>
                <a:spcPts val="0"/>
              </a:spcAft>
              <a:buNone/>
            </a:pPr>
            <a:r>
              <a:rPr lang="en-US" sz="1200">
                <a:solidFill>
                  <a:srgbClr val="3F3A33"/>
                </a:solidFill>
                <a:latin typeface="Caladea"/>
                <a:ea typeface="Caladea"/>
                <a:cs typeface="Caladea"/>
                <a:sym typeface="Caladea"/>
              </a:rPr>
              <a:t>2017 yılından bu yana ise kurumunda birbirinden çe</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itli yazılımsal - donanımsal teknolojileri  harmanlayarak Veri ambarı , Veri Analiti</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i ve Veri Bilimi üzerine çalı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maya devam etmektedir.</a:t>
            </a:r>
            <a:endParaRPr sz="1200">
              <a:latin typeface="Caladea"/>
              <a:ea typeface="Caladea"/>
              <a:cs typeface="Caladea"/>
              <a:sym typeface="Caladea"/>
            </a:endParaRPr>
          </a:p>
          <a:p>
            <a:pPr indent="0" lvl="0" marL="12700" marR="0" rtl="0" algn="l">
              <a:lnSpc>
                <a:spcPct val="100000"/>
              </a:lnSpc>
              <a:spcBef>
                <a:spcPts val="1010"/>
              </a:spcBef>
              <a:spcAft>
                <a:spcPts val="0"/>
              </a:spcAft>
              <a:buNone/>
            </a:pPr>
            <a:r>
              <a:rPr lang="en-US" sz="1200">
                <a:solidFill>
                  <a:srgbClr val="3F3A33"/>
                </a:solidFill>
                <a:latin typeface="Caladea"/>
                <a:ea typeface="Caladea"/>
                <a:cs typeface="Caladea"/>
                <a:sym typeface="Caladea"/>
              </a:rPr>
              <a:t>Lisans e</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itimini Sakarya Üniversitesi, Bilgisayar Mühendisli</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i bölümünde 2011 yılında tamamlamı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tır.</a:t>
            </a:r>
            <a:endParaRPr sz="1200">
              <a:latin typeface="Caladea"/>
              <a:ea typeface="Caladea"/>
              <a:cs typeface="Caladea"/>
              <a:sym typeface="Caladea"/>
            </a:endParaRPr>
          </a:p>
          <a:p>
            <a:pPr indent="0" lvl="0" marL="12700" marR="86360" rtl="0" algn="l">
              <a:lnSpc>
                <a:spcPct val="100000"/>
              </a:lnSpc>
              <a:spcBef>
                <a:spcPts val="1010"/>
              </a:spcBef>
              <a:spcAft>
                <a:spcPts val="0"/>
              </a:spcAft>
              <a:buNone/>
            </a:pPr>
            <a:r>
              <a:rPr lang="en-US" sz="1200">
                <a:solidFill>
                  <a:srgbClr val="3F3A33"/>
                </a:solidFill>
                <a:latin typeface="Times New Roman"/>
                <a:ea typeface="Times New Roman"/>
                <a:cs typeface="Times New Roman"/>
                <a:sym typeface="Times New Roman"/>
              </a:rPr>
              <a:t>İ</a:t>
            </a:r>
            <a:r>
              <a:rPr lang="en-US" sz="1200">
                <a:solidFill>
                  <a:srgbClr val="3F3A33"/>
                </a:solidFill>
                <a:latin typeface="Caladea"/>
                <a:ea typeface="Caladea"/>
                <a:cs typeface="Caladea"/>
                <a:sym typeface="Caladea"/>
              </a:rPr>
              <a:t>TÜ </a:t>
            </a:r>
            <a:r>
              <a:rPr lang="en-US" sz="1200" u="sng">
                <a:solidFill>
                  <a:srgbClr val="3F3A33"/>
                </a:solidFill>
                <a:latin typeface="Caladea"/>
                <a:ea typeface="Caladea"/>
                <a:cs typeface="Caladea"/>
                <a:sym typeface="Caladea"/>
                <a:hlinkClick r:id="rId3">
                  <a:extLst>
                    <a:ext uri="{A12FA001-AC4F-418D-AE19-62706E023703}">
                      <ahyp:hlinkClr val="tx"/>
                    </a:ext>
                  </a:extLst>
                </a:hlinkClick>
              </a:rPr>
              <a:t>Büyük Veri ve </a:t>
            </a:r>
            <a:r>
              <a:rPr lang="en-US" sz="1200" u="sng">
                <a:solidFill>
                  <a:srgbClr val="3F3A33"/>
                </a:solidFill>
                <a:latin typeface="Times New Roman"/>
                <a:ea typeface="Times New Roman"/>
                <a:cs typeface="Times New Roman"/>
                <a:sym typeface="Times New Roman"/>
                <a:hlinkClick r:id="rId4">
                  <a:extLst>
                    <a:ext uri="{A12FA001-AC4F-418D-AE19-62706E023703}">
                      <ahyp:hlinkClr val="tx"/>
                    </a:ext>
                  </a:extLst>
                </a:hlinkClick>
              </a:rPr>
              <a:t>İş </a:t>
            </a:r>
            <a:r>
              <a:rPr lang="en-US" sz="1200" u="sng">
                <a:solidFill>
                  <a:srgbClr val="3F3A33"/>
                </a:solidFill>
                <a:latin typeface="Caladea"/>
                <a:ea typeface="Caladea"/>
                <a:cs typeface="Caladea"/>
                <a:sym typeface="Caladea"/>
                <a:hlinkClick r:id="rId5">
                  <a:extLst>
                    <a:ext uri="{A12FA001-AC4F-418D-AE19-62706E023703}">
                      <ahyp:hlinkClr val="tx"/>
                    </a:ext>
                  </a:extLst>
                </a:hlinkClick>
              </a:rPr>
              <a:t>Analiti</a:t>
            </a:r>
            <a:r>
              <a:rPr lang="en-US" sz="1200" u="sng">
                <a:solidFill>
                  <a:srgbClr val="3F3A33"/>
                </a:solidFill>
                <a:latin typeface="Times New Roman"/>
                <a:ea typeface="Times New Roman"/>
                <a:cs typeface="Times New Roman"/>
                <a:sym typeface="Times New Roman"/>
                <a:hlinkClick r:id="rId6">
                  <a:extLst>
                    <a:ext uri="{A12FA001-AC4F-418D-AE19-62706E023703}">
                      <ahyp:hlinkClr val="tx"/>
                    </a:ext>
                  </a:extLst>
                </a:hlinkClick>
              </a:rPr>
              <a:t>ğ</a:t>
            </a:r>
            <a:r>
              <a:rPr lang="en-US" sz="1200" u="sng">
                <a:solidFill>
                  <a:srgbClr val="3F3A33"/>
                </a:solidFill>
                <a:latin typeface="Caladea"/>
                <a:ea typeface="Caladea"/>
                <a:cs typeface="Caladea"/>
                <a:sym typeface="Caladea"/>
                <a:hlinkClick r:id="rId7">
                  <a:extLst>
                    <a:ext uri="{A12FA001-AC4F-418D-AE19-62706E023703}">
                      <ahyp:hlinkClr val="tx"/>
                    </a:ext>
                  </a:extLst>
                </a:hlinkClick>
              </a:rPr>
              <a:t>i Uzmanlı</a:t>
            </a:r>
            <a:r>
              <a:rPr lang="en-US" sz="1200" u="sng">
                <a:solidFill>
                  <a:srgbClr val="3F3A33"/>
                </a:solidFill>
                <a:latin typeface="Times New Roman"/>
                <a:ea typeface="Times New Roman"/>
                <a:cs typeface="Times New Roman"/>
                <a:sym typeface="Times New Roman"/>
                <a:hlinkClick r:id="rId8">
                  <a:extLst>
                    <a:ext uri="{A12FA001-AC4F-418D-AE19-62706E023703}">
                      <ahyp:hlinkClr val="tx"/>
                    </a:ext>
                  </a:extLst>
                </a:hlinkClick>
              </a:rPr>
              <a:t>ğ</a:t>
            </a:r>
            <a:r>
              <a:rPr lang="en-US" sz="1200" u="sng">
                <a:solidFill>
                  <a:srgbClr val="3F3A33"/>
                </a:solidFill>
                <a:latin typeface="Caladea"/>
                <a:ea typeface="Caladea"/>
                <a:cs typeface="Caladea"/>
                <a:sym typeface="Caladea"/>
                <a:hlinkClick r:id="rId9">
                  <a:extLst>
                    <a:ext uri="{A12FA001-AC4F-418D-AE19-62706E023703}">
                      <ahyp:hlinkClr val="tx"/>
                    </a:ext>
                  </a:extLst>
                </a:hlinkClick>
              </a:rPr>
              <a:t>ı Sertifika Programı </a:t>
            </a:r>
            <a:r>
              <a:rPr lang="en-US" sz="1200">
                <a:solidFill>
                  <a:srgbClr val="3F3A33"/>
                </a:solidFill>
                <a:latin typeface="Caladea"/>
                <a:ea typeface="Caladea"/>
                <a:cs typeface="Caladea"/>
                <a:sym typeface="Caladea"/>
              </a:rPr>
              <a:t>’nı 2019 yılında çalı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tı</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ı kurumu temsilen  tamamlamı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tır.</a:t>
            </a:r>
            <a:endParaRPr sz="1200">
              <a:latin typeface="Caladea"/>
              <a:ea typeface="Caladea"/>
              <a:cs typeface="Caladea"/>
              <a:sym typeface="Caladea"/>
            </a:endParaRPr>
          </a:p>
        </p:txBody>
      </p:sp>
      <p:sp>
        <p:nvSpPr>
          <p:cNvPr id="75" name="Google Shape;75;p3"/>
          <p:cNvSpPr txBox="1"/>
          <p:nvPr/>
        </p:nvSpPr>
        <p:spPr>
          <a:xfrm>
            <a:off x="4744951" y="4011260"/>
            <a:ext cx="6642734" cy="174117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200">
                <a:solidFill>
                  <a:srgbClr val="3F3A33"/>
                </a:solidFill>
                <a:latin typeface="Caladea"/>
                <a:ea typeface="Caladea"/>
                <a:cs typeface="Caladea"/>
                <a:sym typeface="Caladea"/>
              </a:rPr>
              <a:t>2022 yılında Galatasaray Üniversitesi Fen bilimleri Enstitüsü - Veri Bilimi programı ile yüksek lisansını  tamamlamı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tır.</a:t>
            </a:r>
            <a:endParaRPr sz="1200">
              <a:latin typeface="Caladea"/>
              <a:ea typeface="Caladea"/>
              <a:cs typeface="Caladea"/>
              <a:sym typeface="Caladea"/>
            </a:endParaRPr>
          </a:p>
          <a:p>
            <a:pPr indent="0" lvl="0" marL="12700" marR="614045" rtl="0" algn="l">
              <a:lnSpc>
                <a:spcPct val="100000"/>
              </a:lnSpc>
              <a:spcBef>
                <a:spcPts val="990"/>
              </a:spcBef>
              <a:spcAft>
                <a:spcPts val="0"/>
              </a:spcAft>
              <a:buNone/>
            </a:pPr>
            <a:r>
              <a:rPr lang="en-US" sz="1200">
                <a:solidFill>
                  <a:srgbClr val="3F3A33"/>
                </a:solidFill>
                <a:latin typeface="Caladea"/>
                <a:ea typeface="Caladea"/>
                <a:cs typeface="Caladea"/>
                <a:sym typeface="Caladea"/>
              </a:rPr>
              <a:t>Çalı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tı</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ı kurumun sosyal medya sayfaları üzerinden analitik ve do</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al dil i</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leme ile ilgili çe</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itli  ara</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tırmaları ve çalı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maları bulunmaktadır.</a:t>
            </a:r>
            <a:endParaRPr sz="1200">
              <a:latin typeface="Caladea"/>
              <a:ea typeface="Caladea"/>
              <a:cs typeface="Caladea"/>
              <a:sym typeface="Caladea"/>
            </a:endParaRPr>
          </a:p>
          <a:p>
            <a:pPr indent="0" lvl="0" marL="12700" marR="38735" rtl="0" algn="l">
              <a:lnSpc>
                <a:spcPct val="100000"/>
              </a:lnSpc>
              <a:spcBef>
                <a:spcPts val="994"/>
              </a:spcBef>
              <a:spcAft>
                <a:spcPts val="0"/>
              </a:spcAft>
              <a:buNone/>
            </a:pPr>
            <a:r>
              <a:rPr lang="en-US" sz="1200">
                <a:solidFill>
                  <a:srgbClr val="3F3A33"/>
                </a:solidFill>
                <a:latin typeface="Caladea"/>
                <a:ea typeface="Caladea"/>
                <a:cs typeface="Caladea"/>
                <a:sym typeface="Caladea"/>
              </a:rPr>
              <a:t>Performans yönetimi - </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ube performans metrikleri, Mü</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teri De</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er Segmentasyonu Projesi - Banka </a:t>
            </a:r>
            <a:r>
              <a:rPr lang="en-US" sz="1200">
                <a:solidFill>
                  <a:srgbClr val="3F3A33"/>
                </a:solidFill>
                <a:latin typeface="Times New Roman"/>
                <a:ea typeface="Times New Roman"/>
                <a:cs typeface="Times New Roman"/>
                <a:sym typeface="Times New Roman"/>
              </a:rPr>
              <a:t>İ</a:t>
            </a:r>
            <a:r>
              <a:rPr lang="en-US" sz="1200">
                <a:solidFill>
                  <a:srgbClr val="3F3A33"/>
                </a:solidFill>
                <a:latin typeface="Caladea"/>
                <a:ea typeface="Caladea"/>
                <a:cs typeface="Caladea"/>
                <a:sym typeface="Caladea"/>
              </a:rPr>
              <a:t>çi  De</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er Segment Modelleri, Mü</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teri Küpleri, Vadesiz </a:t>
            </a:r>
            <a:r>
              <a:rPr lang="en-US" sz="1200">
                <a:solidFill>
                  <a:srgbClr val="3F3A33"/>
                </a:solidFill>
                <a:latin typeface="Times New Roman"/>
                <a:ea typeface="Times New Roman"/>
                <a:cs typeface="Times New Roman"/>
                <a:sym typeface="Times New Roman"/>
              </a:rPr>
              <a:t>İş</a:t>
            </a:r>
            <a:r>
              <a:rPr lang="en-US" sz="1200">
                <a:solidFill>
                  <a:srgbClr val="3F3A33"/>
                </a:solidFill>
                <a:latin typeface="Caladea"/>
                <a:ea typeface="Caladea"/>
                <a:cs typeface="Caladea"/>
                <a:sym typeface="Caladea"/>
              </a:rPr>
              <a:t>lem Küpleri, Near-real-time batch veri aktarımı,  ETL teknolojileri, Makine ö</a:t>
            </a:r>
            <a:r>
              <a:rPr lang="en-US" sz="1200">
                <a:solidFill>
                  <a:srgbClr val="3F3A33"/>
                </a:solidFill>
                <a:latin typeface="Times New Roman"/>
                <a:ea typeface="Times New Roman"/>
                <a:cs typeface="Times New Roman"/>
                <a:sym typeface="Times New Roman"/>
              </a:rPr>
              <a:t>ğ</a:t>
            </a:r>
            <a:r>
              <a:rPr lang="en-US" sz="1200">
                <a:solidFill>
                  <a:srgbClr val="3F3A33"/>
                </a:solidFill>
                <a:latin typeface="Caladea"/>
                <a:ea typeface="Caladea"/>
                <a:cs typeface="Caladea"/>
                <a:sym typeface="Caladea"/>
              </a:rPr>
              <a:t>renmesi teknikleri ile çe</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itli projelerde analiz ve tahminleme ana  sorumluluk alanlarıdır.</a:t>
            </a:r>
            <a:endParaRPr sz="1200">
              <a:latin typeface="Caladea"/>
              <a:ea typeface="Caladea"/>
              <a:cs typeface="Caladea"/>
              <a:sym typeface="Caladea"/>
            </a:endParaRPr>
          </a:p>
        </p:txBody>
      </p:sp>
      <p:sp>
        <p:nvSpPr>
          <p:cNvPr id="76" name="Google Shape;76;p3"/>
          <p:cNvSpPr txBox="1"/>
          <p:nvPr/>
        </p:nvSpPr>
        <p:spPr>
          <a:xfrm>
            <a:off x="4744951" y="5853010"/>
            <a:ext cx="3427729"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3F3A33"/>
                </a:solidFill>
                <a:latin typeface="Caladea"/>
                <a:ea typeface="Caladea"/>
                <a:cs typeface="Caladea"/>
                <a:sym typeface="Caladea"/>
              </a:rPr>
              <a:t>Çalı</a:t>
            </a:r>
            <a:r>
              <a:rPr lang="en-US" sz="1200">
                <a:solidFill>
                  <a:srgbClr val="3F3A33"/>
                </a:solidFill>
                <a:latin typeface="Times New Roman"/>
                <a:ea typeface="Times New Roman"/>
                <a:cs typeface="Times New Roman"/>
                <a:sym typeface="Times New Roman"/>
              </a:rPr>
              <a:t>ş</a:t>
            </a:r>
            <a:r>
              <a:rPr lang="en-US" sz="1200">
                <a:solidFill>
                  <a:srgbClr val="3F3A33"/>
                </a:solidFill>
                <a:latin typeface="Caladea"/>
                <a:ea typeface="Caladea"/>
                <a:cs typeface="Caladea"/>
                <a:sym typeface="Caladea"/>
              </a:rPr>
              <a:t>malarına veri bilimi özelinde devam etmektedir.</a:t>
            </a:r>
            <a:endParaRPr sz="1200">
              <a:latin typeface="Caladea"/>
              <a:ea typeface="Caladea"/>
              <a:cs typeface="Caladea"/>
              <a:sym typeface="Caladea"/>
            </a:endParaRPr>
          </a:p>
        </p:txBody>
      </p:sp>
      <p:sp>
        <p:nvSpPr>
          <p:cNvPr id="77" name="Google Shape;77;p3"/>
          <p:cNvSpPr txBox="1"/>
          <p:nvPr/>
        </p:nvSpPr>
        <p:spPr>
          <a:xfrm>
            <a:off x="1796535" y="5044426"/>
            <a:ext cx="1446000" cy="1974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3F3A33"/>
                </a:solidFill>
                <a:latin typeface="Trebuchet MS"/>
                <a:ea typeface="Trebuchet MS"/>
                <a:cs typeface="Trebuchet MS"/>
                <a:sym typeface="Trebuchet MS"/>
              </a:rPr>
              <a:t>VERİ ARAŞTIRMACISI</a:t>
            </a:r>
            <a:endParaRPr sz="1200">
              <a:latin typeface="Trebuchet MS"/>
              <a:ea typeface="Trebuchet MS"/>
              <a:cs typeface="Trebuchet MS"/>
              <a:sym typeface="Trebuchet MS"/>
            </a:endParaRPr>
          </a:p>
        </p:txBody>
      </p:sp>
      <p:sp>
        <p:nvSpPr>
          <p:cNvPr id="78" name="Google Shape;78;p3"/>
          <p:cNvSpPr/>
          <p:nvPr/>
        </p:nvSpPr>
        <p:spPr>
          <a:xfrm>
            <a:off x="1178797" y="1778396"/>
            <a:ext cx="3010493" cy="3010493"/>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9" name="Google Shape;79;p3"/>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80" name="Google Shape;80;p3"/>
          <p:cNvSpPr txBox="1"/>
          <p:nvPr/>
        </p:nvSpPr>
        <p:spPr>
          <a:xfrm>
            <a:off x="664778" y="5370225"/>
            <a:ext cx="4226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200">
                <a:solidFill>
                  <a:srgbClr val="3F3A33"/>
                </a:solidFill>
                <a:latin typeface="Trebuchet MS"/>
                <a:ea typeface="Trebuchet MS"/>
                <a:cs typeface="Trebuchet MS"/>
                <a:sym typeface="Trebuchet MS"/>
              </a:rPr>
              <a:t>Projenin modelleme ve en iyi yöntemlerin ve parametrelerin bulunması adımlarında görev almıştır. Araştırma ve geliştirmeden sorumludur.</a:t>
            </a:r>
            <a:endParaRPr sz="1200">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14609e9431e_0_29"/>
          <p:cNvSpPr txBox="1"/>
          <p:nvPr>
            <p:ph type="title"/>
          </p:nvPr>
        </p:nvSpPr>
        <p:spPr>
          <a:xfrm>
            <a:off x="779475" y="910150"/>
            <a:ext cx="8811300" cy="11211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Clr>
                <a:schemeClr val="dk1"/>
              </a:buClr>
              <a:buFont typeface="Arial"/>
              <a:buNone/>
            </a:pPr>
            <a:r>
              <a:rPr lang="en-US" sz="3600">
                <a:solidFill>
                  <a:schemeClr val="hlink"/>
                </a:solidFill>
              </a:rPr>
              <a:t>Bert Transformers Classification</a:t>
            </a:r>
            <a:endParaRPr sz="3600">
              <a:solidFill>
                <a:schemeClr val="hlink"/>
              </a:solidFill>
            </a:endParaRPr>
          </a:p>
          <a:p>
            <a:pPr indent="0" lvl="0" marL="12700" rtl="0" algn="l">
              <a:lnSpc>
                <a:spcPct val="100000"/>
              </a:lnSpc>
              <a:spcBef>
                <a:spcPts val="0"/>
              </a:spcBef>
              <a:spcAft>
                <a:spcPts val="0"/>
              </a:spcAft>
              <a:buNone/>
            </a:pPr>
            <a:r>
              <a:t/>
            </a:r>
            <a:endParaRPr sz="3600"/>
          </a:p>
        </p:txBody>
      </p:sp>
      <p:sp>
        <p:nvSpPr>
          <p:cNvPr id="316" name="Google Shape;316;g14609e9431e_0_29"/>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317" name="Google Shape;317;g14609e9431e_0_29"/>
          <p:cNvSpPr txBox="1"/>
          <p:nvPr>
            <p:ph idx="1" type="body"/>
          </p:nvPr>
        </p:nvSpPr>
        <p:spPr>
          <a:xfrm>
            <a:off x="870850" y="1433600"/>
            <a:ext cx="10675500" cy="4944900"/>
          </a:xfrm>
          <a:prstGeom prst="rect">
            <a:avLst/>
          </a:prstGeom>
          <a:noFill/>
          <a:ln>
            <a:noFill/>
          </a:ln>
        </p:spPr>
        <p:txBody>
          <a:bodyPr anchorCtr="0" anchor="t" bIns="0" lIns="0" spcFirstLastPara="1" rIns="0" wrap="square" tIns="140950">
            <a:spAutoFit/>
          </a:bodyPr>
          <a:lstStyle/>
          <a:p>
            <a:pPr indent="457200" lvl="0" marL="0" marR="5080" rtl="0" algn="l">
              <a:lnSpc>
                <a:spcPct val="100000"/>
              </a:lnSpc>
              <a:spcBef>
                <a:spcPts val="1010"/>
              </a:spcBef>
              <a:spcAft>
                <a:spcPts val="0"/>
              </a:spcAft>
              <a:buNone/>
            </a:pPr>
            <a:r>
              <a:rPr lang="en-US" sz="1150">
                <a:solidFill>
                  <a:srgbClr val="52525B"/>
                </a:solidFill>
                <a:highlight>
                  <a:srgbClr val="FFFFFF"/>
                </a:highlight>
                <a:latin typeface="Roboto"/>
                <a:ea typeface="Roboto"/>
                <a:cs typeface="Roboto"/>
                <a:sym typeface="Roboto"/>
              </a:rPr>
              <a:t>1)</a:t>
            </a:r>
            <a:r>
              <a:rPr b="1" lang="en-US" sz="1150">
                <a:solidFill>
                  <a:srgbClr val="52525B"/>
                </a:solidFill>
                <a:highlight>
                  <a:srgbClr val="FFFFFF"/>
                </a:highlight>
                <a:latin typeface="Roboto"/>
                <a:ea typeface="Roboto"/>
                <a:cs typeface="Roboto"/>
                <a:sym typeface="Roboto"/>
              </a:rPr>
              <a:t>Transformer:</a:t>
            </a:r>
            <a:endParaRPr b="1" sz="1150">
              <a:solidFill>
                <a:srgbClr val="52525B"/>
              </a:solidFill>
              <a:highlight>
                <a:srgbClr val="FFFFFF"/>
              </a:highlight>
              <a:latin typeface="Roboto"/>
              <a:ea typeface="Roboto"/>
              <a:cs typeface="Roboto"/>
              <a:sym typeface="Roboto"/>
            </a:endParaRPr>
          </a:p>
          <a:p>
            <a:pPr indent="457200" lvl="0" marL="0" marR="5080" rtl="0" algn="l">
              <a:lnSpc>
                <a:spcPct val="100000"/>
              </a:lnSpc>
              <a:spcBef>
                <a:spcPts val="1010"/>
              </a:spcBef>
              <a:spcAft>
                <a:spcPts val="0"/>
              </a:spcAft>
              <a:buNone/>
            </a:pPr>
            <a:r>
              <a:rPr lang="en-US" sz="1150">
                <a:solidFill>
                  <a:srgbClr val="52525B"/>
                </a:solidFill>
                <a:highlight>
                  <a:srgbClr val="FFFFFF"/>
                </a:highlight>
                <a:latin typeface="Roboto"/>
                <a:ea typeface="Roboto"/>
                <a:cs typeface="Roboto"/>
                <a:sym typeface="Roboto"/>
              </a:rPr>
              <a:t>Her göreve özel kullanılacak Transformers modeli, kullanıcının modeli kendi kullanım durumlarına göre kolayca uyarlamasını sağlamak için tonlarca yapılandırma seçeneğiyle birlikte gelir.</a:t>
            </a:r>
            <a:endParaRPr sz="1150">
              <a:solidFill>
                <a:srgbClr val="52525B"/>
              </a:solidFill>
              <a:highlight>
                <a:srgbClr val="FFFFFF"/>
              </a:highlight>
              <a:latin typeface="Roboto"/>
              <a:ea typeface="Roboto"/>
              <a:cs typeface="Roboto"/>
              <a:sym typeface="Roboto"/>
            </a:endParaRPr>
          </a:p>
          <a:p>
            <a:pPr indent="457200" lvl="0" marL="0" marR="5080" rtl="0" algn="l">
              <a:spcBef>
                <a:spcPts val="1010"/>
              </a:spcBef>
              <a:spcAft>
                <a:spcPts val="0"/>
              </a:spcAft>
              <a:buClr>
                <a:schemeClr val="dk1"/>
              </a:buClr>
              <a:buSzPts val="1100"/>
              <a:buFont typeface="Arial"/>
              <a:buNone/>
            </a:pPr>
            <a:r>
              <a:rPr lang="en-US" sz="1150">
                <a:solidFill>
                  <a:srgbClr val="52525B"/>
                </a:solidFill>
                <a:highlight>
                  <a:srgbClr val="FFFFFF"/>
                </a:highlight>
                <a:latin typeface="Roboto"/>
                <a:ea typeface="Roboto"/>
                <a:cs typeface="Roboto"/>
                <a:sym typeface="Roboto"/>
              </a:rPr>
              <a:t>clean datadaki her satır için encode edilmiş değerleri hesaplar. input_ids -&gt;verilen token pozisyonunun gerçek token içerip içermediğini veya sıfır dolgulu bir konum olup olmadığını gösterir. “attention_mask” yığındaki örneklerin uzunlukları farklı olsa bile, transformatöre bir yığın göndermemize olanak tanır.</a:t>
            </a:r>
            <a:endParaRPr sz="1150">
              <a:solidFill>
                <a:srgbClr val="52525B"/>
              </a:solidFill>
              <a:highlight>
                <a:srgbClr val="FFFFFF"/>
              </a:highlight>
              <a:latin typeface="Roboto"/>
              <a:ea typeface="Roboto"/>
              <a:cs typeface="Roboto"/>
              <a:sym typeface="Roboto"/>
            </a:endParaRPr>
          </a:p>
          <a:p>
            <a:pPr indent="457200" lvl="0" marL="0" marR="5080" rtl="0" algn="l">
              <a:spcBef>
                <a:spcPts val="1010"/>
              </a:spcBef>
              <a:spcAft>
                <a:spcPts val="0"/>
              </a:spcAft>
              <a:buClr>
                <a:schemeClr val="dk1"/>
              </a:buClr>
              <a:buSzPts val="1100"/>
              <a:buFont typeface="Arial"/>
              <a:buNone/>
            </a:pPr>
            <a:r>
              <a:rPr lang="en-US" sz="1150">
                <a:solidFill>
                  <a:srgbClr val="52525B"/>
                </a:solidFill>
                <a:highlight>
                  <a:srgbClr val="FFFFFF"/>
                </a:highlight>
                <a:latin typeface="Roboto"/>
                <a:ea typeface="Roboto"/>
                <a:cs typeface="Roboto"/>
                <a:sym typeface="Roboto"/>
              </a:rPr>
              <a:t>0'ları dolgu jetonlarının konumlarına ve 1'leri gerçek jetonların konumlarına yerleştirerek hangi input_ids lerin dummy olduğunu belirler.</a:t>
            </a:r>
            <a:endParaRPr sz="1150">
              <a:solidFill>
                <a:srgbClr val="52525B"/>
              </a:solidFill>
              <a:highlight>
                <a:srgbClr val="FFFFFF"/>
              </a:highlight>
              <a:latin typeface="Roboto"/>
              <a:ea typeface="Roboto"/>
              <a:cs typeface="Roboto"/>
              <a:sym typeface="Roboto"/>
            </a:endParaRPr>
          </a:p>
          <a:p>
            <a:pPr indent="457200" lvl="0" marL="0" marR="5080" rtl="0" algn="l">
              <a:spcBef>
                <a:spcPts val="1010"/>
              </a:spcBef>
              <a:spcAft>
                <a:spcPts val="0"/>
              </a:spcAft>
              <a:buClr>
                <a:schemeClr val="dk1"/>
              </a:buClr>
              <a:buSzPts val="1100"/>
              <a:buFont typeface="Arial"/>
              <a:buNone/>
            </a:pPr>
            <a:r>
              <a:rPr lang="en-US" sz="1150">
                <a:solidFill>
                  <a:srgbClr val="52525B"/>
                </a:solidFill>
                <a:highlight>
                  <a:srgbClr val="FFFFFF"/>
                </a:highlight>
                <a:latin typeface="Roboto"/>
                <a:ea typeface="Roboto"/>
                <a:cs typeface="Roboto"/>
                <a:sym typeface="Roboto"/>
              </a:rPr>
              <a:t>max_length=10 olsun . [101, 2026, 2171, 2003, 11754, 102, 0, 0, 0, 0], 101:[CLS] ve 102:[SEP] olduğu ifadeye karşılık gelir.</a:t>
            </a:r>
            <a:endParaRPr sz="1150">
              <a:solidFill>
                <a:srgbClr val="52525B"/>
              </a:solidFill>
              <a:highlight>
                <a:srgbClr val="FFFFFF"/>
              </a:highlight>
              <a:latin typeface="Roboto"/>
              <a:ea typeface="Roboto"/>
              <a:cs typeface="Roboto"/>
              <a:sym typeface="Roboto"/>
            </a:endParaRPr>
          </a:p>
          <a:p>
            <a:pPr indent="457200" lvl="0" marL="0" marR="5080" rtl="0" algn="l">
              <a:spcBef>
                <a:spcPts val="1010"/>
              </a:spcBef>
              <a:spcAft>
                <a:spcPts val="0"/>
              </a:spcAft>
              <a:buNone/>
            </a:pPr>
            <a:r>
              <a:rPr lang="en-US" sz="1150">
                <a:solidFill>
                  <a:srgbClr val="52525B"/>
                </a:solidFill>
                <a:highlight>
                  <a:srgbClr val="FFFFFF"/>
                </a:highlight>
                <a:latin typeface="Roboto"/>
                <a:ea typeface="Roboto"/>
                <a:cs typeface="Roboto"/>
                <a:sym typeface="Roboto"/>
              </a:rPr>
              <a:t>encode_plus-&gt; encode-dan farkı tokenizer ve kelimeleri kullanarak bir string-i, bir dizi id e çevirir, modelin iki diziyi ayırt etmesine izin veren bir tür maskeleme bekler.</a:t>
            </a:r>
            <a:endParaRPr sz="1150">
              <a:solidFill>
                <a:srgbClr val="52525B"/>
              </a:solidFill>
              <a:highlight>
                <a:srgbClr val="FFFFFF"/>
              </a:highlight>
              <a:latin typeface="Roboto"/>
              <a:ea typeface="Roboto"/>
              <a:cs typeface="Roboto"/>
              <a:sym typeface="Roboto"/>
            </a:endParaRPr>
          </a:p>
          <a:p>
            <a:pPr indent="457200" lvl="0" marL="0" marR="5080" rtl="0" algn="l">
              <a:spcBef>
                <a:spcPts val="1010"/>
              </a:spcBef>
              <a:spcAft>
                <a:spcPts val="0"/>
              </a:spcAft>
              <a:buNone/>
            </a:pPr>
            <a:r>
              <a:rPr lang="en-US" sz="1150">
                <a:solidFill>
                  <a:srgbClr val="52525B"/>
                </a:solidFill>
                <a:highlight>
                  <a:srgbClr val="FFFFFF"/>
                </a:highlight>
                <a:latin typeface="Roboto"/>
                <a:ea typeface="Roboto"/>
                <a:cs typeface="Roboto"/>
                <a:sym typeface="Roboto"/>
              </a:rPr>
              <a:t>2)</a:t>
            </a:r>
            <a:r>
              <a:rPr b="1" lang="en-US" sz="1250">
                <a:solidFill>
                  <a:srgbClr val="1F2937"/>
                </a:solidFill>
                <a:highlight>
                  <a:srgbClr val="FFFFFF"/>
                </a:highlight>
                <a:latin typeface="Courier New"/>
                <a:ea typeface="Courier New"/>
                <a:cs typeface="Courier New"/>
                <a:sym typeface="Courier New"/>
              </a:rPr>
              <a:t>dbmdz/bert-base-turkish-128k-uncased</a:t>
            </a:r>
            <a:r>
              <a:rPr b="1" lang="en-US" sz="1550">
                <a:solidFill>
                  <a:srgbClr val="52525B"/>
                </a:solidFill>
                <a:highlight>
                  <a:srgbClr val="FFFFFF"/>
                </a:highlight>
                <a:latin typeface="Roboto"/>
                <a:ea typeface="Roboto"/>
                <a:cs typeface="Roboto"/>
                <a:sym typeface="Roboto"/>
              </a:rPr>
              <a:t> </a:t>
            </a:r>
            <a:r>
              <a:rPr lang="en-US" sz="1150">
                <a:solidFill>
                  <a:srgbClr val="52525B"/>
                </a:solidFill>
                <a:highlight>
                  <a:srgbClr val="FFFFFF"/>
                </a:highlight>
                <a:latin typeface="Roboto"/>
                <a:ea typeface="Roboto"/>
                <a:cs typeface="Roboto"/>
                <a:sym typeface="Roboto"/>
              </a:rPr>
              <a:t>:</a:t>
            </a:r>
            <a:endParaRPr sz="1150">
              <a:solidFill>
                <a:srgbClr val="52525B"/>
              </a:solidFill>
              <a:highlight>
                <a:srgbClr val="FFFFFF"/>
              </a:highlight>
              <a:latin typeface="Roboto"/>
              <a:ea typeface="Roboto"/>
              <a:cs typeface="Roboto"/>
              <a:sym typeface="Roboto"/>
            </a:endParaRPr>
          </a:p>
          <a:p>
            <a:pPr indent="457200" lvl="0" marL="0" marR="5080" rtl="0" algn="l">
              <a:spcBef>
                <a:spcPts val="1010"/>
              </a:spcBef>
              <a:spcAft>
                <a:spcPts val="0"/>
              </a:spcAft>
              <a:buNone/>
            </a:pPr>
            <a:r>
              <a:rPr lang="en-US" sz="1150">
                <a:solidFill>
                  <a:srgbClr val="52525B"/>
                </a:solidFill>
                <a:highlight>
                  <a:srgbClr val="FFFFFF"/>
                </a:highlight>
                <a:latin typeface="Roboto"/>
                <a:ea typeface="Roboto"/>
                <a:cs typeface="Roboto"/>
                <a:sym typeface="Roboto"/>
              </a:rPr>
              <a:t> Türkçe </a:t>
            </a:r>
            <a:r>
              <a:rPr lang="en-US" sz="1150">
                <a:solidFill>
                  <a:srgbClr val="52525B"/>
                </a:solidFill>
                <a:highlight>
                  <a:srgbClr val="FFFFFF"/>
                </a:highlight>
                <a:uFill>
                  <a:noFill/>
                </a:uFill>
                <a:latin typeface="Roboto"/>
                <a:ea typeface="Roboto"/>
                <a:cs typeface="Roboto"/>
                <a:sym typeface="Roboto"/>
                <a:hlinkClick r:id="rId3">
                  <a:extLst>
                    <a:ext uri="{A12FA001-AC4F-418D-AE19-62706E023703}">
                      <ahyp:hlinkClr val="tx"/>
                    </a:ext>
                  </a:extLst>
                </a:hlinkClick>
              </a:rPr>
              <a:t>OSCAR külliyatının</a:t>
            </a:r>
            <a:r>
              <a:rPr lang="en-US" sz="1150">
                <a:solidFill>
                  <a:srgbClr val="52525B"/>
                </a:solidFill>
                <a:highlight>
                  <a:srgbClr val="FFFFFF"/>
                </a:highlight>
                <a:latin typeface="Roboto"/>
                <a:ea typeface="Roboto"/>
                <a:cs typeface="Roboto"/>
                <a:sym typeface="Roboto"/>
              </a:rPr>
              <a:t> filtrelenmiş ve cümle bölümlenmiş bir versiyonu , yeni bir Wikipedia dökümü, çeşitli </a:t>
            </a:r>
            <a:r>
              <a:rPr lang="en-US" sz="1150">
                <a:solidFill>
                  <a:srgbClr val="52525B"/>
                </a:solidFill>
                <a:highlight>
                  <a:srgbClr val="FFFFFF"/>
                </a:highlight>
                <a:uFill>
                  <a:noFill/>
                </a:uFill>
                <a:latin typeface="Roboto"/>
                <a:ea typeface="Roboto"/>
                <a:cs typeface="Roboto"/>
                <a:sym typeface="Roboto"/>
                <a:hlinkClick r:id="rId4">
                  <a:extLst>
                    <a:ext uri="{A12FA001-AC4F-418D-AE19-62706E023703}">
                      <ahyp:hlinkClr val="tx"/>
                    </a:ext>
                  </a:extLst>
                </a:hlinkClick>
              </a:rPr>
              <a:t>OPUS</a:t>
            </a:r>
            <a:r>
              <a:rPr lang="en-US" sz="1150">
                <a:solidFill>
                  <a:srgbClr val="52525B"/>
                </a:solidFill>
                <a:highlight>
                  <a:srgbClr val="FFFFFF"/>
                </a:highlight>
                <a:latin typeface="Roboto"/>
                <a:ea typeface="Roboto"/>
                <a:cs typeface="Roboto"/>
                <a:sym typeface="Roboto"/>
              </a:rPr>
              <a:t> külliyatları ve Kemal Oflazer tarafından sağlanan özel bir </a:t>
            </a:r>
            <a:r>
              <a:rPr lang="en-US" sz="1150">
                <a:solidFill>
                  <a:srgbClr val="52525B"/>
                </a:solidFill>
                <a:highlight>
                  <a:srgbClr val="FFFFFF"/>
                </a:highlight>
                <a:uFill>
                  <a:noFill/>
                </a:uFill>
                <a:latin typeface="Roboto"/>
                <a:ea typeface="Roboto"/>
                <a:cs typeface="Roboto"/>
                <a:sym typeface="Roboto"/>
                <a:hlinkClick r:id="rId5">
                  <a:extLst>
                    <a:ext uri="{A12FA001-AC4F-418D-AE19-62706E023703}">
                      <ahyp:hlinkClr val="tx"/>
                    </a:ext>
                  </a:extLst>
                </a:hlinkClick>
              </a:rPr>
              <a:t>bütünce üzerinde eğitilmiştir</a:t>
            </a:r>
            <a:r>
              <a:rPr lang="en-US" sz="1150">
                <a:solidFill>
                  <a:srgbClr val="52525B"/>
                </a:solidFill>
                <a:highlight>
                  <a:srgbClr val="FFFFFF"/>
                </a:highlight>
                <a:latin typeface="Roboto"/>
                <a:ea typeface="Roboto"/>
                <a:cs typeface="Roboto"/>
                <a:sym typeface="Roboto"/>
              </a:rPr>
              <a:t> </a:t>
            </a:r>
            <a:endParaRPr sz="1150">
              <a:solidFill>
                <a:srgbClr val="52525B"/>
              </a:solidFill>
              <a:highlight>
                <a:srgbClr val="FFFFFF"/>
              </a:highlight>
              <a:latin typeface="Roboto"/>
              <a:ea typeface="Roboto"/>
              <a:cs typeface="Roboto"/>
              <a:sym typeface="Roboto"/>
            </a:endParaRPr>
          </a:p>
          <a:p>
            <a:pPr indent="457200" lvl="0" marL="0" marR="5080" rtl="0" algn="l">
              <a:spcBef>
                <a:spcPts val="1010"/>
              </a:spcBef>
              <a:spcAft>
                <a:spcPts val="0"/>
              </a:spcAft>
              <a:buNone/>
            </a:pPr>
            <a:r>
              <a:rPr lang="en-US" sz="1150">
                <a:solidFill>
                  <a:srgbClr val="52525B"/>
                </a:solidFill>
                <a:highlight>
                  <a:srgbClr val="FFFFFF"/>
                </a:highlight>
                <a:latin typeface="Roboto"/>
                <a:ea typeface="Roboto"/>
                <a:cs typeface="Roboto"/>
                <a:sym typeface="Roboto"/>
              </a:rPr>
              <a:t>Son eğitim korpusu boyutu 35 GB ve 44.04.976.662 token a sahiptir. Google'ın TensorFlow Araştırma Bulutu (TFRC) sayesinde kılıfsız bir modeli bir TPU v3-8 üzerinde 2 milyon adım için eğitildi. Bu model için 128k'lık bir kelime hazinesi kullanılıyor. </a:t>
            </a:r>
            <a:endParaRPr sz="1150">
              <a:solidFill>
                <a:srgbClr val="52525B"/>
              </a:solidFill>
              <a:highlight>
                <a:srgbClr val="FFFFFF"/>
              </a:highlight>
              <a:latin typeface="Roboto"/>
              <a:ea typeface="Roboto"/>
              <a:cs typeface="Roboto"/>
              <a:sym typeface="Roboto"/>
            </a:endParaRPr>
          </a:p>
          <a:p>
            <a:pPr indent="0" lvl="0" marL="0" marR="5080" rtl="0" algn="l">
              <a:spcBef>
                <a:spcPts val="1010"/>
              </a:spcBef>
              <a:spcAft>
                <a:spcPts val="0"/>
              </a:spcAft>
              <a:buNone/>
            </a:pPr>
            <a:r>
              <a:t/>
            </a:r>
            <a:endParaRPr sz="1150">
              <a:solidFill>
                <a:srgbClr val="52525B"/>
              </a:solidFill>
              <a:highlight>
                <a:srgbClr val="FFFFFF"/>
              </a:highlight>
              <a:latin typeface="Roboto"/>
              <a:ea typeface="Roboto"/>
              <a:cs typeface="Roboto"/>
              <a:sym typeface="Roboto"/>
            </a:endParaRPr>
          </a:p>
          <a:p>
            <a:pPr indent="0" lvl="0" marL="0" marR="5080" rtl="0" algn="l">
              <a:spcBef>
                <a:spcPts val="1010"/>
              </a:spcBef>
              <a:spcAft>
                <a:spcPts val="0"/>
              </a:spcAft>
              <a:buNone/>
            </a:pPr>
            <a:r>
              <a:t/>
            </a:r>
            <a:endParaRPr sz="1150">
              <a:solidFill>
                <a:srgbClr val="52525B"/>
              </a:solidFill>
              <a:highlight>
                <a:srgbClr val="FFFFFF"/>
              </a:highlight>
              <a:latin typeface="Roboto"/>
              <a:ea typeface="Roboto"/>
              <a:cs typeface="Roboto"/>
              <a:sym typeface="Roboto"/>
            </a:endParaRPr>
          </a:p>
          <a:p>
            <a:pPr indent="0" lvl="0" marL="0" marR="5080" rtl="0" algn="l">
              <a:spcBef>
                <a:spcPts val="1010"/>
              </a:spcBef>
              <a:spcAft>
                <a:spcPts val="0"/>
              </a:spcAft>
              <a:buNone/>
            </a:pPr>
            <a:r>
              <a:t/>
            </a:r>
            <a:endParaRPr sz="1150">
              <a:solidFill>
                <a:srgbClr val="52525B"/>
              </a:solidFill>
              <a:highlight>
                <a:srgbClr val="FFFFFF"/>
              </a:highlight>
              <a:latin typeface="Roboto"/>
              <a:ea typeface="Roboto"/>
              <a:cs typeface="Roboto"/>
              <a:sym typeface="Roboto"/>
            </a:endParaRPr>
          </a:p>
          <a:p>
            <a:pPr indent="0" lvl="0" marL="0" marR="5080" rtl="0" algn="l">
              <a:spcBef>
                <a:spcPts val="1010"/>
              </a:spcBef>
              <a:spcAft>
                <a:spcPts val="0"/>
              </a:spcAft>
              <a:buClr>
                <a:schemeClr val="dk1"/>
              </a:buClr>
              <a:buSzPts val="1100"/>
              <a:buFont typeface="Arial"/>
              <a:buNone/>
            </a:pPr>
            <a:r>
              <a:t/>
            </a:r>
            <a:endParaRPr sz="1150">
              <a:solidFill>
                <a:srgbClr val="52525B"/>
              </a:solidFill>
              <a:highlight>
                <a:srgbClr val="FFFFFF"/>
              </a:highlight>
              <a:latin typeface="Roboto"/>
              <a:ea typeface="Roboto"/>
              <a:cs typeface="Roboto"/>
              <a:sym typeface="Roboto"/>
            </a:endParaRPr>
          </a:p>
        </p:txBody>
      </p:sp>
      <p:sp>
        <p:nvSpPr>
          <p:cNvPr id="318" name="Google Shape;318;g14609e9431e_0_29"/>
          <p:cNvSpPr txBox="1"/>
          <p:nvPr/>
        </p:nvSpPr>
        <p:spPr>
          <a:xfrm>
            <a:off x="870850" y="2641325"/>
            <a:ext cx="10241700" cy="400200"/>
          </a:xfrm>
          <a:prstGeom prst="rect">
            <a:avLst/>
          </a:prstGeom>
          <a:noFill/>
          <a:ln>
            <a:noFill/>
          </a:ln>
        </p:spPr>
        <p:txBody>
          <a:bodyPr anchorCtr="0" anchor="t" bIns="91425" lIns="91425" spcFirstLastPara="1" rIns="91425" wrap="square" tIns="91425">
            <a:spAutoFit/>
          </a:bodyPr>
          <a:lstStyle/>
          <a:p>
            <a:pPr indent="0" lvl="0" marL="0" marR="5080" rtl="0" algn="l">
              <a:lnSpc>
                <a:spcPct val="100000"/>
              </a:lnSpc>
              <a:spcBef>
                <a:spcPts val="1010"/>
              </a:spcBef>
              <a:spcAft>
                <a:spcPts val="0"/>
              </a:spcAft>
              <a:buNone/>
            </a:pPr>
            <a:r>
              <a:t/>
            </a:r>
            <a:endParaRPr>
              <a:latin typeface="Caladea"/>
              <a:ea typeface="Caladea"/>
              <a:cs typeface="Caladea"/>
              <a:sym typeface="Calade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45f82663c7_6_28"/>
          <p:cNvSpPr txBox="1"/>
          <p:nvPr>
            <p:ph type="title"/>
          </p:nvPr>
        </p:nvSpPr>
        <p:spPr>
          <a:xfrm>
            <a:off x="779475" y="910150"/>
            <a:ext cx="8811300" cy="12441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Clr>
                <a:schemeClr val="dk1"/>
              </a:buClr>
              <a:buFont typeface="Arial"/>
              <a:buNone/>
            </a:pPr>
            <a:r>
              <a:rPr lang="en-US" sz="3600">
                <a:solidFill>
                  <a:schemeClr val="hlink"/>
                </a:solidFill>
              </a:rPr>
              <a:t>Bert</a:t>
            </a:r>
            <a:r>
              <a:rPr lang="en-US">
                <a:solidFill>
                  <a:schemeClr val="hlink"/>
                </a:solidFill>
              </a:rPr>
              <a:t> Hyper Parameters</a:t>
            </a:r>
            <a:endParaRPr>
              <a:solidFill>
                <a:schemeClr val="hlink"/>
              </a:solidFill>
            </a:endParaRPr>
          </a:p>
          <a:p>
            <a:pPr indent="0" lvl="0" marL="12700" rtl="0" algn="l">
              <a:lnSpc>
                <a:spcPct val="100000"/>
              </a:lnSpc>
              <a:spcBef>
                <a:spcPts val="0"/>
              </a:spcBef>
              <a:spcAft>
                <a:spcPts val="0"/>
              </a:spcAft>
              <a:buNone/>
            </a:pPr>
            <a:r>
              <a:t/>
            </a:r>
            <a:endParaRPr/>
          </a:p>
        </p:txBody>
      </p:sp>
      <p:sp>
        <p:nvSpPr>
          <p:cNvPr id="324" name="Google Shape;324;g145f82663c7_6_2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325" name="Google Shape;325;g145f82663c7_6_28"/>
          <p:cNvSpPr txBox="1"/>
          <p:nvPr>
            <p:ph idx="1" type="body"/>
          </p:nvPr>
        </p:nvSpPr>
        <p:spPr>
          <a:xfrm>
            <a:off x="779476" y="1637725"/>
            <a:ext cx="10798800" cy="1786800"/>
          </a:xfrm>
          <a:prstGeom prst="rect">
            <a:avLst/>
          </a:prstGeom>
          <a:noFill/>
          <a:ln>
            <a:noFill/>
          </a:ln>
        </p:spPr>
        <p:txBody>
          <a:bodyPr anchorCtr="0" anchor="t" bIns="0" lIns="0" spcFirstLastPara="1" rIns="0" wrap="square" tIns="140950">
            <a:spAutoFit/>
          </a:bodyPr>
          <a:lstStyle/>
          <a:p>
            <a:pPr indent="0" lvl="0" marL="0" marR="0" rtl="0" algn="l">
              <a:lnSpc>
                <a:spcPct val="100000"/>
              </a:lnSpc>
              <a:spcBef>
                <a:spcPts val="0"/>
              </a:spcBef>
              <a:spcAft>
                <a:spcPts val="0"/>
              </a:spcAft>
              <a:buNone/>
            </a:pPr>
            <a:r>
              <a:rPr lang="en-US" sz="1400">
                <a:solidFill>
                  <a:schemeClr val="dk1"/>
                </a:solidFill>
              </a:rPr>
              <a:t>Denediğimiz hiper parametreler : </a:t>
            </a:r>
            <a:endParaRPr sz="1400">
              <a:solidFill>
                <a:schemeClr val="dk1"/>
              </a:solidFill>
            </a:endParaRPr>
          </a:p>
          <a:p>
            <a:pPr indent="0" lvl="0" marL="0" marR="0" rtl="0" algn="l">
              <a:lnSpc>
                <a:spcPct val="100000"/>
              </a:lnSpc>
              <a:spcBef>
                <a:spcPts val="0"/>
              </a:spcBef>
              <a:spcAft>
                <a:spcPts val="0"/>
              </a:spcAft>
              <a:buNone/>
            </a:pPr>
            <a:r>
              <a:t/>
            </a:r>
            <a:endParaRPr sz="1400">
              <a:solidFill>
                <a:schemeClr val="dk1"/>
              </a:solidFill>
            </a:endParaRPr>
          </a:p>
          <a:p>
            <a:pPr indent="0" lvl="0" marL="0" marR="0" rtl="0" algn="l">
              <a:lnSpc>
                <a:spcPct val="100000"/>
              </a:lnSpc>
              <a:spcBef>
                <a:spcPts val="0"/>
              </a:spcBef>
              <a:spcAft>
                <a:spcPts val="0"/>
              </a:spcAft>
              <a:buNone/>
            </a:pPr>
            <a:r>
              <a:rPr lang="en-US" sz="1400">
                <a:solidFill>
                  <a:schemeClr val="dk1"/>
                </a:solidFill>
              </a:rPr>
              <a:t>	Öncelikle her bir girdide ortalama veri uzunluğunu belirlemek faydalı olacaktır. </a:t>
            </a:r>
            <a:endParaRPr sz="1400">
              <a:solidFill>
                <a:schemeClr val="dk1"/>
              </a:solidFill>
            </a:endParaRPr>
          </a:p>
          <a:p>
            <a:pPr indent="0" lvl="0" marL="0" marR="0" rtl="0" algn="l">
              <a:lnSpc>
                <a:spcPct val="100000"/>
              </a:lnSpc>
              <a:spcBef>
                <a:spcPts val="0"/>
              </a:spcBef>
              <a:spcAft>
                <a:spcPts val="0"/>
              </a:spcAft>
              <a:buNone/>
            </a:pPr>
            <a:r>
              <a:rPr lang="en-US" sz="1400">
                <a:solidFill>
                  <a:schemeClr val="dk1"/>
                </a:solidFill>
              </a:rPr>
              <a:t>Max length ortalama 100 bandında olması gerektiği girdilerin veri uzunluk dağılımından çıkarılmış olur. </a:t>
            </a:r>
            <a:endParaRPr sz="1400">
              <a:solidFill>
                <a:schemeClr val="dk1"/>
              </a:solidFill>
            </a:endParaRPr>
          </a:p>
          <a:p>
            <a:pPr indent="0" lvl="0" marL="0" marR="5080" rtl="0" algn="l">
              <a:lnSpc>
                <a:spcPct val="100000"/>
              </a:lnSpc>
              <a:spcBef>
                <a:spcPts val="1010"/>
              </a:spcBef>
              <a:spcAft>
                <a:spcPts val="0"/>
              </a:spcAft>
              <a:buNone/>
            </a:pPr>
            <a:r>
              <a:t/>
            </a:r>
            <a:endParaRPr/>
          </a:p>
          <a:p>
            <a:pPr indent="0" lvl="0" marL="0" marR="5080" rtl="0" algn="l">
              <a:lnSpc>
                <a:spcPct val="100000"/>
              </a:lnSpc>
              <a:spcBef>
                <a:spcPts val="1010"/>
              </a:spcBef>
              <a:spcAft>
                <a:spcPts val="0"/>
              </a:spcAft>
              <a:buNone/>
            </a:pPr>
            <a:r>
              <a:t/>
            </a:r>
            <a:endParaRPr/>
          </a:p>
        </p:txBody>
      </p:sp>
      <p:pic>
        <p:nvPicPr>
          <p:cNvPr id="326" name="Google Shape;326;g145f82663c7_6_28"/>
          <p:cNvPicPr preferRelativeResize="0"/>
          <p:nvPr/>
        </p:nvPicPr>
        <p:blipFill>
          <a:blip r:embed="rId3">
            <a:alphaModFix/>
          </a:blip>
          <a:stretch>
            <a:fillRect/>
          </a:stretch>
        </p:blipFill>
        <p:spPr>
          <a:xfrm>
            <a:off x="633574" y="2827113"/>
            <a:ext cx="5229624" cy="2950050"/>
          </a:xfrm>
          <a:prstGeom prst="rect">
            <a:avLst/>
          </a:prstGeom>
          <a:noFill/>
          <a:ln>
            <a:noFill/>
          </a:ln>
        </p:spPr>
      </p:pic>
      <p:pic>
        <p:nvPicPr>
          <p:cNvPr id="327" name="Google Shape;327;g145f82663c7_6_28"/>
          <p:cNvPicPr preferRelativeResize="0"/>
          <p:nvPr/>
        </p:nvPicPr>
        <p:blipFill>
          <a:blip r:embed="rId4">
            <a:alphaModFix/>
          </a:blip>
          <a:stretch>
            <a:fillRect/>
          </a:stretch>
        </p:blipFill>
        <p:spPr>
          <a:xfrm>
            <a:off x="5990200" y="2827124"/>
            <a:ext cx="5108450" cy="1335750"/>
          </a:xfrm>
          <a:prstGeom prst="rect">
            <a:avLst/>
          </a:prstGeom>
          <a:noFill/>
          <a:ln>
            <a:noFill/>
          </a:ln>
        </p:spPr>
      </p:pic>
      <p:sp>
        <p:nvSpPr>
          <p:cNvPr id="328" name="Google Shape;328;g145f82663c7_6_28"/>
          <p:cNvSpPr txBox="1"/>
          <p:nvPr/>
        </p:nvSpPr>
        <p:spPr>
          <a:xfrm>
            <a:off x="6032500" y="4254500"/>
            <a:ext cx="5058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adea"/>
                <a:ea typeface="Caladea"/>
                <a:cs typeface="Caladea"/>
                <a:sym typeface="Caladea"/>
              </a:rPr>
              <a:t>Ayrıca input_ids ve attention_masks parametreleri max length e göre ayarlandığı durumda veri dönüştürülürken işlenecek boyutu 0 lar ile gereksiz yere büyütmemek gerekir.  </a:t>
            </a:r>
            <a:endParaRPr sz="10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latin typeface="Caladea"/>
              <a:ea typeface="Caladea"/>
              <a:cs typeface="Caladea"/>
              <a:sym typeface="Calade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1461a45755e_1_9"/>
          <p:cNvSpPr txBox="1"/>
          <p:nvPr/>
        </p:nvSpPr>
        <p:spPr>
          <a:xfrm>
            <a:off x="1074975" y="1034150"/>
            <a:ext cx="10150800" cy="883800"/>
          </a:xfrm>
          <a:prstGeom prst="rect">
            <a:avLst/>
          </a:prstGeom>
          <a:noFill/>
          <a:ln>
            <a:noFill/>
          </a:ln>
        </p:spPr>
        <p:txBody>
          <a:bodyPr anchorCtr="0" anchor="t" bIns="91425" lIns="91425" spcFirstLastPara="1" rIns="91425" wrap="square" tIns="91425">
            <a:spAutoFit/>
          </a:bodyPr>
          <a:lstStyle/>
          <a:p>
            <a:pPr indent="0" lvl="0" marL="0" marR="5080" rtl="0" algn="l">
              <a:spcBef>
                <a:spcPts val="1010"/>
              </a:spcBef>
              <a:spcAft>
                <a:spcPts val="0"/>
              </a:spcAft>
              <a:buNone/>
            </a:pPr>
            <a:r>
              <a:t/>
            </a:r>
            <a:endParaRPr sz="1150">
              <a:solidFill>
                <a:srgbClr val="52525B"/>
              </a:solidFill>
              <a:highlight>
                <a:srgbClr val="FFFFFF"/>
              </a:highlight>
              <a:latin typeface="Roboto"/>
              <a:ea typeface="Roboto"/>
              <a:cs typeface="Roboto"/>
              <a:sym typeface="Roboto"/>
            </a:endParaRPr>
          </a:p>
          <a:p>
            <a:pPr indent="0" lvl="0" marL="0" marR="5080" rtl="0" algn="l">
              <a:spcBef>
                <a:spcPts val="1010"/>
              </a:spcBef>
              <a:spcAft>
                <a:spcPts val="0"/>
              </a:spcAft>
              <a:buClr>
                <a:schemeClr val="dk1"/>
              </a:buClr>
              <a:buFont typeface="Arial"/>
              <a:buNone/>
            </a:pPr>
            <a:r>
              <a:t/>
            </a:r>
            <a:endParaRPr sz="1150">
              <a:solidFill>
                <a:srgbClr val="52525B"/>
              </a:solidFill>
              <a:highlight>
                <a:srgbClr val="FFFFFF"/>
              </a:highlight>
              <a:latin typeface="Roboto"/>
              <a:ea typeface="Roboto"/>
              <a:cs typeface="Roboto"/>
              <a:sym typeface="Roboto"/>
            </a:endParaRPr>
          </a:p>
          <a:p>
            <a:pPr indent="0" lvl="0" marL="0" rtl="0" algn="l">
              <a:lnSpc>
                <a:spcPct val="135714"/>
              </a:lnSpc>
              <a:spcBef>
                <a:spcPts val="0"/>
              </a:spcBef>
              <a:spcAft>
                <a:spcPts val="0"/>
              </a:spcAft>
              <a:buClr>
                <a:schemeClr val="dk1"/>
              </a:buClr>
              <a:buSzPts val="1100"/>
              <a:buFont typeface="Arial"/>
              <a:buNone/>
            </a:pPr>
            <a:r>
              <a:t/>
            </a:r>
            <a:endParaRPr>
              <a:latin typeface="Caladea"/>
              <a:ea typeface="Caladea"/>
              <a:cs typeface="Caladea"/>
              <a:sym typeface="Caladea"/>
            </a:endParaRPr>
          </a:p>
        </p:txBody>
      </p:sp>
      <p:sp>
        <p:nvSpPr>
          <p:cNvPr id="334" name="Google Shape;334;g1461a45755e_1_9"/>
          <p:cNvSpPr txBox="1"/>
          <p:nvPr/>
        </p:nvSpPr>
        <p:spPr>
          <a:xfrm>
            <a:off x="8847675" y="2804575"/>
            <a:ext cx="23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adea"/>
              <a:ea typeface="Caladea"/>
              <a:cs typeface="Caladea"/>
              <a:sym typeface="Caladea"/>
            </a:endParaRPr>
          </a:p>
        </p:txBody>
      </p:sp>
      <p:sp>
        <p:nvSpPr>
          <p:cNvPr id="335" name="Google Shape;335;g1461a45755e_1_9"/>
          <p:cNvSpPr txBox="1"/>
          <p:nvPr/>
        </p:nvSpPr>
        <p:spPr>
          <a:xfrm>
            <a:off x="7852825" y="2233075"/>
            <a:ext cx="335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adea"/>
              <a:ea typeface="Caladea"/>
              <a:cs typeface="Caladea"/>
              <a:sym typeface="Caladea"/>
            </a:endParaRPr>
          </a:p>
        </p:txBody>
      </p:sp>
      <p:sp>
        <p:nvSpPr>
          <p:cNvPr id="336" name="Google Shape;336;g1461a45755e_1_9"/>
          <p:cNvSpPr txBox="1"/>
          <p:nvPr/>
        </p:nvSpPr>
        <p:spPr>
          <a:xfrm>
            <a:off x="867825" y="878425"/>
            <a:ext cx="10509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a:solidFill>
                  <a:schemeClr val="dk1"/>
                </a:solidFill>
                <a:latin typeface="Caladea"/>
                <a:ea typeface="Caladea"/>
                <a:cs typeface="Caladea"/>
                <a:sym typeface="Caladea"/>
              </a:rPr>
              <a:t>'num_train_epochs': 2, "train_batch_size": 16 ,</a:t>
            </a:r>
            <a:endParaRPr>
              <a:solidFill>
                <a:schemeClr val="dk1"/>
              </a:solidFill>
              <a:latin typeface="Caladea"/>
              <a:ea typeface="Caladea"/>
              <a:cs typeface="Caladea"/>
              <a:sym typeface="Caladea"/>
            </a:endParaRPr>
          </a:p>
          <a:p>
            <a:pPr indent="0" lvl="0" marL="0" marR="0" rtl="0" algn="l">
              <a:lnSpc>
                <a:spcPct val="100000"/>
              </a:lnSpc>
              <a:spcBef>
                <a:spcPts val="0"/>
              </a:spcBef>
              <a:spcAft>
                <a:spcPts val="0"/>
              </a:spcAft>
              <a:buNone/>
            </a:pPr>
            <a:r>
              <a:rPr lang="en-US">
                <a:solidFill>
                  <a:schemeClr val="dk1"/>
                </a:solidFill>
                <a:latin typeface="Caladea"/>
                <a:ea typeface="Caladea"/>
                <a:cs typeface="Caladea"/>
                <a:sym typeface="Caladea"/>
              </a:rPr>
              <a:t>"learning_rate": 2e-5,</a:t>
            </a:r>
            <a:endParaRPr>
              <a:solidFill>
                <a:schemeClr val="dk1"/>
              </a:solidFill>
              <a:latin typeface="Caladea"/>
              <a:ea typeface="Caladea"/>
              <a:cs typeface="Caladea"/>
              <a:sym typeface="Caladea"/>
            </a:endParaRPr>
          </a:p>
          <a:p>
            <a:pPr indent="0" lvl="0" marL="0" marR="0" rtl="0" algn="l">
              <a:lnSpc>
                <a:spcPct val="100000"/>
              </a:lnSpc>
              <a:spcBef>
                <a:spcPts val="0"/>
              </a:spcBef>
              <a:spcAft>
                <a:spcPts val="0"/>
              </a:spcAft>
              <a:buNone/>
            </a:pPr>
            <a:r>
              <a:rPr lang="en-US">
                <a:solidFill>
                  <a:schemeClr val="dk1"/>
                </a:solidFill>
                <a:latin typeface="Caladea"/>
                <a:ea typeface="Caladea"/>
                <a:cs typeface="Caladea"/>
                <a:sym typeface="Caladea"/>
              </a:rPr>
              <a:t>=====================================</a:t>
            </a:r>
            <a:endParaRPr>
              <a:solidFill>
                <a:schemeClr val="dk1"/>
              </a:solidFill>
              <a:latin typeface="Caladea"/>
              <a:ea typeface="Caladea"/>
              <a:cs typeface="Caladea"/>
              <a:sym typeface="Caladea"/>
            </a:endParaRPr>
          </a:p>
          <a:p>
            <a:pPr indent="0" lvl="0" marL="0" marR="0" rtl="0" algn="l">
              <a:lnSpc>
                <a:spcPct val="100000"/>
              </a:lnSpc>
              <a:spcBef>
                <a:spcPts val="0"/>
              </a:spcBef>
              <a:spcAft>
                <a:spcPts val="0"/>
              </a:spcAft>
              <a:buNone/>
            </a:pPr>
            <a:r>
              <a:t/>
            </a:r>
            <a:endParaRPr>
              <a:solidFill>
                <a:schemeClr val="dk1"/>
              </a:solidFill>
              <a:latin typeface="Caladea"/>
              <a:ea typeface="Caladea"/>
              <a:cs typeface="Caladea"/>
              <a:sym typeface="Caladea"/>
            </a:endParaRPr>
          </a:p>
          <a:p>
            <a:pPr indent="0" lvl="0" marL="0" marR="0" rtl="0" algn="l">
              <a:lnSpc>
                <a:spcPct val="100000"/>
              </a:lnSpc>
              <a:spcBef>
                <a:spcPts val="0"/>
              </a:spcBef>
              <a:spcAft>
                <a:spcPts val="0"/>
              </a:spcAft>
              <a:buNone/>
            </a:pPr>
            <a:r>
              <a:t/>
            </a:r>
            <a:endParaRPr>
              <a:solidFill>
                <a:schemeClr val="dk1"/>
              </a:solidFill>
              <a:latin typeface="Caladea"/>
              <a:ea typeface="Caladea"/>
              <a:cs typeface="Caladea"/>
              <a:sym typeface="Caladea"/>
            </a:endParaRPr>
          </a:p>
          <a:p>
            <a:pPr indent="0" lvl="0" marL="0" rtl="0" algn="l">
              <a:spcBef>
                <a:spcPts val="0"/>
              </a:spcBef>
              <a:spcAft>
                <a:spcPts val="0"/>
              </a:spcAft>
              <a:buNone/>
            </a:pPr>
            <a:r>
              <a:t/>
            </a:r>
            <a:endParaRPr>
              <a:latin typeface="Caladea"/>
              <a:ea typeface="Caladea"/>
              <a:cs typeface="Caladea"/>
              <a:sym typeface="Caladea"/>
            </a:endParaRPr>
          </a:p>
        </p:txBody>
      </p:sp>
      <p:pic>
        <p:nvPicPr>
          <p:cNvPr id="337" name="Google Shape;337;g1461a45755e_1_9"/>
          <p:cNvPicPr preferRelativeResize="0"/>
          <p:nvPr/>
        </p:nvPicPr>
        <p:blipFill>
          <a:blip r:embed="rId3">
            <a:alphaModFix/>
          </a:blip>
          <a:stretch>
            <a:fillRect/>
          </a:stretch>
        </p:blipFill>
        <p:spPr>
          <a:xfrm>
            <a:off x="867825" y="1653250"/>
            <a:ext cx="6420623" cy="2093250"/>
          </a:xfrm>
          <a:prstGeom prst="rect">
            <a:avLst/>
          </a:prstGeom>
          <a:noFill/>
          <a:ln>
            <a:noFill/>
          </a:ln>
        </p:spPr>
      </p:pic>
      <p:pic>
        <p:nvPicPr>
          <p:cNvPr id="338" name="Google Shape;338;g1461a45755e_1_9"/>
          <p:cNvPicPr preferRelativeResize="0"/>
          <p:nvPr/>
        </p:nvPicPr>
        <p:blipFill>
          <a:blip r:embed="rId4">
            <a:alphaModFix/>
          </a:blip>
          <a:stretch>
            <a:fillRect/>
          </a:stretch>
        </p:blipFill>
        <p:spPr>
          <a:xfrm>
            <a:off x="867825" y="3825250"/>
            <a:ext cx="2730500" cy="21533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4609e9431e_0_36"/>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344" name="Google Shape;344;g14609e9431e_0_36"/>
          <p:cNvSpPr txBox="1"/>
          <p:nvPr/>
        </p:nvSpPr>
        <p:spPr>
          <a:xfrm>
            <a:off x="804300" y="931350"/>
            <a:ext cx="6096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a:solidFill>
                  <a:schemeClr val="dk1"/>
                </a:solidFill>
                <a:latin typeface="Caladea"/>
                <a:ea typeface="Caladea"/>
                <a:cs typeface="Caladea"/>
                <a:sym typeface="Caladea"/>
              </a:rPr>
              <a:t>'num_train_epochs': 4, "train_batch_size": 32 ,</a:t>
            </a:r>
            <a:endParaRPr>
              <a:solidFill>
                <a:schemeClr val="dk1"/>
              </a:solidFill>
              <a:latin typeface="Caladea"/>
              <a:ea typeface="Caladea"/>
              <a:cs typeface="Caladea"/>
              <a:sym typeface="Caladea"/>
            </a:endParaRPr>
          </a:p>
          <a:p>
            <a:pPr indent="0" lvl="0" marL="0" marR="0" rtl="0" algn="l">
              <a:lnSpc>
                <a:spcPct val="100000"/>
              </a:lnSpc>
              <a:spcBef>
                <a:spcPts val="0"/>
              </a:spcBef>
              <a:spcAft>
                <a:spcPts val="0"/>
              </a:spcAft>
              <a:buNone/>
            </a:pPr>
            <a:r>
              <a:rPr lang="en-US">
                <a:solidFill>
                  <a:schemeClr val="dk1"/>
                </a:solidFill>
                <a:latin typeface="Caladea"/>
                <a:ea typeface="Caladea"/>
                <a:cs typeface="Caladea"/>
                <a:sym typeface="Caladea"/>
              </a:rPr>
              <a:t>"learning_rate": 3e-5,</a:t>
            </a:r>
            <a:endParaRPr sz="1050">
              <a:solidFill>
                <a:srgbClr val="DCDCDC"/>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US">
                <a:solidFill>
                  <a:schemeClr val="dk1"/>
                </a:solidFill>
                <a:latin typeface="Caladea"/>
                <a:ea typeface="Caladea"/>
                <a:cs typeface="Caladea"/>
                <a:sym typeface="Caladea"/>
              </a:rPr>
              <a:t>=====================================</a:t>
            </a:r>
            <a:endParaRPr>
              <a:solidFill>
                <a:schemeClr val="dk1"/>
              </a:solidFill>
              <a:latin typeface="Caladea"/>
              <a:ea typeface="Caladea"/>
              <a:cs typeface="Caladea"/>
              <a:sym typeface="Caladea"/>
            </a:endParaRPr>
          </a:p>
          <a:p>
            <a:pPr indent="0" lvl="0" marL="0" rtl="0" algn="l">
              <a:spcBef>
                <a:spcPts val="0"/>
              </a:spcBef>
              <a:spcAft>
                <a:spcPts val="0"/>
              </a:spcAft>
              <a:buNone/>
            </a:pPr>
            <a:r>
              <a:t/>
            </a:r>
            <a:endParaRPr>
              <a:solidFill>
                <a:schemeClr val="dk1"/>
              </a:solidFill>
              <a:latin typeface="Caladea"/>
              <a:ea typeface="Caladea"/>
              <a:cs typeface="Caladea"/>
              <a:sym typeface="Caladea"/>
            </a:endParaRPr>
          </a:p>
        </p:txBody>
      </p:sp>
      <p:pic>
        <p:nvPicPr>
          <p:cNvPr id="345" name="Google Shape;345;g14609e9431e_0_36"/>
          <p:cNvPicPr preferRelativeResize="0"/>
          <p:nvPr/>
        </p:nvPicPr>
        <p:blipFill>
          <a:blip r:embed="rId3">
            <a:alphaModFix/>
          </a:blip>
          <a:stretch>
            <a:fillRect/>
          </a:stretch>
        </p:blipFill>
        <p:spPr>
          <a:xfrm>
            <a:off x="920750" y="1685950"/>
            <a:ext cx="6095999" cy="403919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14609e9431e_0_42"/>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pic>
        <p:nvPicPr>
          <p:cNvPr id="351" name="Google Shape;351;g14609e9431e_0_42"/>
          <p:cNvPicPr preferRelativeResize="0"/>
          <p:nvPr/>
        </p:nvPicPr>
        <p:blipFill>
          <a:blip r:embed="rId3">
            <a:alphaModFix/>
          </a:blip>
          <a:stretch>
            <a:fillRect/>
          </a:stretch>
        </p:blipFill>
        <p:spPr>
          <a:xfrm>
            <a:off x="882650" y="1799175"/>
            <a:ext cx="6792850" cy="4190999"/>
          </a:xfrm>
          <a:prstGeom prst="rect">
            <a:avLst/>
          </a:prstGeom>
          <a:noFill/>
          <a:ln>
            <a:noFill/>
          </a:ln>
        </p:spPr>
      </p:pic>
      <p:sp>
        <p:nvSpPr>
          <p:cNvPr id="352" name="Google Shape;352;g14609e9431e_0_42"/>
          <p:cNvSpPr txBox="1"/>
          <p:nvPr/>
        </p:nvSpPr>
        <p:spPr>
          <a:xfrm>
            <a:off x="804300" y="931350"/>
            <a:ext cx="6096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a:solidFill>
                  <a:schemeClr val="dk1"/>
                </a:solidFill>
                <a:latin typeface="Caladea"/>
                <a:ea typeface="Caladea"/>
                <a:cs typeface="Caladea"/>
                <a:sym typeface="Caladea"/>
              </a:rPr>
              <a:t>num_train_epochs': 5, "train_batch_size": 32 ,</a:t>
            </a:r>
            <a:endParaRPr>
              <a:solidFill>
                <a:schemeClr val="dk1"/>
              </a:solidFill>
              <a:latin typeface="Caladea"/>
              <a:ea typeface="Caladea"/>
              <a:cs typeface="Caladea"/>
              <a:sym typeface="Caladea"/>
            </a:endParaRPr>
          </a:p>
          <a:p>
            <a:pPr indent="0" lvl="0" marL="0" marR="0" rtl="0" algn="l">
              <a:lnSpc>
                <a:spcPct val="100000"/>
              </a:lnSpc>
              <a:spcBef>
                <a:spcPts val="0"/>
              </a:spcBef>
              <a:spcAft>
                <a:spcPts val="0"/>
              </a:spcAft>
              <a:buNone/>
            </a:pPr>
            <a:r>
              <a:rPr lang="en-US">
                <a:solidFill>
                  <a:schemeClr val="dk1"/>
                </a:solidFill>
                <a:latin typeface="Caladea"/>
                <a:ea typeface="Caladea"/>
                <a:cs typeface="Caladea"/>
                <a:sym typeface="Caladea"/>
              </a:rPr>
              <a:t> "learning_rate": 4e-5</a:t>
            </a:r>
            <a:endParaRPr>
              <a:solidFill>
                <a:schemeClr val="dk1"/>
              </a:solidFill>
              <a:latin typeface="Caladea"/>
              <a:ea typeface="Caladea"/>
              <a:cs typeface="Caladea"/>
              <a:sym typeface="Caladea"/>
            </a:endParaRPr>
          </a:p>
          <a:p>
            <a:pPr indent="0" lvl="0" marL="0" marR="0" rtl="0" algn="l">
              <a:lnSpc>
                <a:spcPct val="100000"/>
              </a:lnSpc>
              <a:spcBef>
                <a:spcPts val="0"/>
              </a:spcBef>
              <a:spcAft>
                <a:spcPts val="0"/>
              </a:spcAft>
              <a:buNone/>
            </a:pPr>
            <a:r>
              <a:rPr lang="en-US">
                <a:solidFill>
                  <a:schemeClr val="dk1"/>
                </a:solidFill>
                <a:latin typeface="Caladea"/>
                <a:ea typeface="Caladea"/>
                <a:cs typeface="Caladea"/>
                <a:sym typeface="Caladea"/>
              </a:rPr>
              <a:t>=====================================</a:t>
            </a:r>
            <a:endParaRPr>
              <a:solidFill>
                <a:schemeClr val="dk1"/>
              </a:solidFill>
              <a:latin typeface="Caladea"/>
              <a:ea typeface="Caladea"/>
              <a:cs typeface="Caladea"/>
              <a:sym typeface="Caladea"/>
            </a:endParaRPr>
          </a:p>
          <a:p>
            <a:pPr indent="0" lvl="0" marL="0" marR="0" rtl="0" algn="l">
              <a:lnSpc>
                <a:spcPct val="100000"/>
              </a:lnSpc>
              <a:spcBef>
                <a:spcPts val="0"/>
              </a:spcBef>
              <a:spcAft>
                <a:spcPts val="0"/>
              </a:spcAft>
              <a:buNone/>
            </a:pPr>
            <a:r>
              <a:t/>
            </a:r>
            <a:endParaRPr>
              <a:solidFill>
                <a:schemeClr val="dk1"/>
              </a:solidFill>
              <a:latin typeface="Caladea"/>
              <a:ea typeface="Caladea"/>
              <a:cs typeface="Caladea"/>
              <a:sym typeface="Calade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461a45755e_1_36"/>
          <p:cNvSpPr txBox="1"/>
          <p:nvPr>
            <p:ph type="title"/>
          </p:nvPr>
        </p:nvSpPr>
        <p:spPr>
          <a:xfrm>
            <a:off x="779473" y="910153"/>
            <a:ext cx="10633200" cy="615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BEST MODEL </a:t>
            </a:r>
            <a:endParaRPr/>
          </a:p>
        </p:txBody>
      </p:sp>
      <p:pic>
        <p:nvPicPr>
          <p:cNvPr id="358" name="Google Shape;358;g1461a45755e_1_36"/>
          <p:cNvPicPr preferRelativeResize="0"/>
          <p:nvPr/>
        </p:nvPicPr>
        <p:blipFill>
          <a:blip r:embed="rId3">
            <a:alphaModFix/>
          </a:blip>
          <a:stretch>
            <a:fillRect/>
          </a:stretch>
        </p:blipFill>
        <p:spPr>
          <a:xfrm>
            <a:off x="2860950" y="1752250"/>
            <a:ext cx="6470098" cy="1846025"/>
          </a:xfrm>
          <a:prstGeom prst="rect">
            <a:avLst/>
          </a:prstGeom>
          <a:noFill/>
          <a:ln>
            <a:noFill/>
          </a:ln>
        </p:spPr>
      </p:pic>
      <p:sp>
        <p:nvSpPr>
          <p:cNvPr id="359" name="Google Shape;359;g1461a45755e_1_36"/>
          <p:cNvSpPr txBox="1"/>
          <p:nvPr/>
        </p:nvSpPr>
        <p:spPr>
          <a:xfrm>
            <a:off x="7101425" y="1576925"/>
            <a:ext cx="511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adea"/>
              <a:ea typeface="Caladea"/>
              <a:cs typeface="Caladea"/>
              <a:sym typeface="Caladea"/>
            </a:endParaRPr>
          </a:p>
        </p:txBody>
      </p:sp>
      <p:pic>
        <p:nvPicPr>
          <p:cNvPr id="360" name="Google Shape;360;g1461a45755e_1_36"/>
          <p:cNvPicPr preferRelativeResize="0"/>
          <p:nvPr/>
        </p:nvPicPr>
        <p:blipFill>
          <a:blip r:embed="rId4">
            <a:alphaModFix/>
          </a:blip>
          <a:stretch>
            <a:fillRect/>
          </a:stretch>
        </p:blipFill>
        <p:spPr>
          <a:xfrm>
            <a:off x="2398725" y="3676625"/>
            <a:ext cx="7136850" cy="2153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4609e9431e_4_24"/>
          <p:cNvSpPr txBox="1"/>
          <p:nvPr>
            <p:ph idx="1" type="body"/>
          </p:nvPr>
        </p:nvSpPr>
        <p:spPr>
          <a:xfrm>
            <a:off x="6017175" y="2013000"/>
            <a:ext cx="5395500" cy="18318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US"/>
              <a:t>Hugging Face, kullanıcıların açık kaynak kodu ve teknolojilerine dayalı ML modelleri oluşumunu, eğitimini ve </a:t>
            </a:r>
            <a:r>
              <a:rPr lang="en-US"/>
              <a:t>dağıtımını</a:t>
            </a:r>
            <a:r>
              <a:rPr lang="en-US"/>
              <a:t> sağlayan bir araçtır. Geliştirdiğimiz model ile entegre çalışan bu araçla birlikte kullanıcılar için bir bilgilendirme, sonuçları izleyebilme ve metin sınıflandırması gerçekleştirebilme deneyimi kullanıma sunulmuştur.</a:t>
            </a:r>
            <a:endParaRPr/>
          </a:p>
        </p:txBody>
      </p:sp>
      <p:sp>
        <p:nvSpPr>
          <p:cNvPr id="366" name="Google Shape;366;g14609e9431e_4_24"/>
          <p:cNvSpPr txBox="1"/>
          <p:nvPr>
            <p:ph type="title"/>
          </p:nvPr>
        </p:nvSpPr>
        <p:spPr>
          <a:xfrm>
            <a:off x="779473" y="910153"/>
            <a:ext cx="10633200" cy="615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u="sng">
                <a:solidFill>
                  <a:schemeClr val="hlink"/>
                </a:solidFill>
                <a:hlinkClick r:id="rId3"/>
              </a:rPr>
              <a:t>Hugging Face Çevrimiçi Modül</a:t>
            </a:r>
            <a:endParaRPr/>
          </a:p>
        </p:txBody>
      </p:sp>
      <p:pic>
        <p:nvPicPr>
          <p:cNvPr id="367" name="Google Shape;367;g14609e9431e_4_24"/>
          <p:cNvPicPr preferRelativeResize="0"/>
          <p:nvPr/>
        </p:nvPicPr>
        <p:blipFill>
          <a:blip r:embed="rId4">
            <a:alphaModFix/>
          </a:blip>
          <a:stretch>
            <a:fillRect/>
          </a:stretch>
        </p:blipFill>
        <p:spPr>
          <a:xfrm>
            <a:off x="779475" y="2013000"/>
            <a:ext cx="4981551" cy="3334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8"/>
          <p:cNvSpPr txBox="1"/>
          <p:nvPr/>
        </p:nvSpPr>
        <p:spPr>
          <a:xfrm>
            <a:off x="885647" y="1444876"/>
            <a:ext cx="92583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4000">
                <a:solidFill>
                  <a:srgbClr val="3F3A33"/>
                </a:solidFill>
                <a:latin typeface="Trebuchet MS"/>
                <a:ea typeface="Trebuchet MS"/>
                <a:cs typeface="Trebuchet MS"/>
                <a:sym typeface="Trebuchet MS"/>
              </a:rPr>
              <a:t>K</a:t>
            </a:r>
            <a:r>
              <a:rPr lang="en-US" sz="4000">
                <a:solidFill>
                  <a:srgbClr val="3F3A33"/>
                </a:solidFill>
                <a:latin typeface="Trebuchet MS"/>
                <a:ea typeface="Trebuchet MS"/>
                <a:cs typeface="Trebuchet MS"/>
                <a:sym typeface="Trebuchet MS"/>
              </a:rPr>
              <a:t>od paylaşım organizasyonumuz:</a:t>
            </a:r>
            <a:endParaRPr sz="4000">
              <a:latin typeface="Trebuchet MS"/>
              <a:ea typeface="Trebuchet MS"/>
              <a:cs typeface="Trebuchet MS"/>
              <a:sym typeface="Trebuchet MS"/>
            </a:endParaRPr>
          </a:p>
        </p:txBody>
      </p:sp>
      <p:sp>
        <p:nvSpPr>
          <p:cNvPr id="373" name="Google Shape;373;p8"/>
          <p:cNvSpPr txBox="1"/>
          <p:nvPr/>
        </p:nvSpPr>
        <p:spPr>
          <a:xfrm>
            <a:off x="4081278" y="2775607"/>
            <a:ext cx="429196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700">
                <a:solidFill>
                  <a:srgbClr val="3F3A33"/>
                </a:solidFill>
                <a:latin typeface="Caladea"/>
                <a:ea typeface="Caladea"/>
                <a:cs typeface="Caladea"/>
                <a:sym typeface="Caladea"/>
              </a:rPr>
              <a:t>https://github.com/Teknofest-Nane-Limon</a:t>
            </a:r>
            <a:endParaRPr sz="1700">
              <a:latin typeface="Caladea"/>
              <a:ea typeface="Caladea"/>
              <a:cs typeface="Caladea"/>
              <a:sym typeface="Caladea"/>
            </a:endParaRPr>
          </a:p>
        </p:txBody>
      </p:sp>
      <p:sp>
        <p:nvSpPr>
          <p:cNvPr id="374" name="Google Shape;374;p8"/>
          <p:cNvSpPr/>
          <p:nvPr/>
        </p:nvSpPr>
        <p:spPr>
          <a:xfrm>
            <a:off x="4954790" y="3457418"/>
            <a:ext cx="2282395" cy="222914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5" name="Google Shape;375;p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45f82663c7_6_6"/>
          <p:cNvSpPr txBox="1"/>
          <p:nvPr/>
        </p:nvSpPr>
        <p:spPr>
          <a:xfrm>
            <a:off x="885650" y="1444875"/>
            <a:ext cx="108288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4000">
                <a:solidFill>
                  <a:srgbClr val="3F3A33"/>
                </a:solidFill>
                <a:latin typeface="Trebuchet MS"/>
                <a:ea typeface="Trebuchet MS"/>
                <a:cs typeface="Trebuchet MS"/>
                <a:sym typeface="Trebuchet MS"/>
              </a:rPr>
              <a:t>M</a:t>
            </a:r>
            <a:r>
              <a:rPr lang="en-US" sz="4000">
                <a:solidFill>
                  <a:srgbClr val="3F3A33"/>
                </a:solidFill>
                <a:latin typeface="Trebuchet MS"/>
                <a:ea typeface="Trebuchet MS"/>
                <a:cs typeface="Trebuchet MS"/>
                <a:sym typeface="Trebuchet MS"/>
              </a:rPr>
              <a:t>odel ve veri seti paylaşım organizasyonumuz:</a:t>
            </a:r>
            <a:endParaRPr sz="4000">
              <a:latin typeface="Trebuchet MS"/>
              <a:ea typeface="Trebuchet MS"/>
              <a:cs typeface="Trebuchet MS"/>
              <a:sym typeface="Trebuchet MS"/>
            </a:endParaRPr>
          </a:p>
        </p:txBody>
      </p:sp>
      <p:sp>
        <p:nvSpPr>
          <p:cNvPr id="381" name="Google Shape;381;g145f82663c7_6_6"/>
          <p:cNvSpPr txBox="1"/>
          <p:nvPr/>
        </p:nvSpPr>
        <p:spPr>
          <a:xfrm>
            <a:off x="4233678" y="2775607"/>
            <a:ext cx="4292100" cy="274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700">
                <a:solidFill>
                  <a:srgbClr val="3F3A33"/>
                </a:solidFill>
                <a:latin typeface="Caladea"/>
                <a:ea typeface="Caladea"/>
                <a:cs typeface="Caladea"/>
                <a:sym typeface="Caladea"/>
              </a:rPr>
              <a:t>https://huggingface.co/nanelimon</a:t>
            </a:r>
            <a:endParaRPr sz="1700">
              <a:latin typeface="Caladea"/>
              <a:ea typeface="Caladea"/>
              <a:cs typeface="Caladea"/>
              <a:sym typeface="Caladea"/>
            </a:endParaRPr>
          </a:p>
        </p:txBody>
      </p:sp>
      <p:sp>
        <p:nvSpPr>
          <p:cNvPr id="382" name="Google Shape;382;g145f82663c7_6_6"/>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pic>
        <p:nvPicPr>
          <p:cNvPr id="383" name="Google Shape;383;g145f82663c7_6_6"/>
          <p:cNvPicPr preferRelativeResize="0"/>
          <p:nvPr/>
        </p:nvPicPr>
        <p:blipFill>
          <a:blip r:embed="rId3">
            <a:alphaModFix/>
          </a:blip>
          <a:stretch>
            <a:fillRect/>
          </a:stretch>
        </p:blipFill>
        <p:spPr>
          <a:xfrm>
            <a:off x="3628950" y="3248000"/>
            <a:ext cx="4896825" cy="264428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4"/>
          <p:cNvSpPr txBox="1"/>
          <p:nvPr>
            <p:ph type="title"/>
          </p:nvPr>
        </p:nvSpPr>
        <p:spPr>
          <a:xfrm>
            <a:off x="779473" y="910153"/>
            <a:ext cx="5082540"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ALAADDİN ERDİNÇ DAL</a:t>
            </a:r>
            <a:endParaRPr/>
          </a:p>
        </p:txBody>
      </p:sp>
      <p:sp>
        <p:nvSpPr>
          <p:cNvPr id="86" name="Google Shape;86;p4"/>
          <p:cNvSpPr/>
          <p:nvPr/>
        </p:nvSpPr>
        <p:spPr>
          <a:xfrm>
            <a:off x="1225947" y="1764921"/>
            <a:ext cx="2456335" cy="32750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7" name="Google Shape;87;p4"/>
          <p:cNvSpPr txBox="1"/>
          <p:nvPr/>
        </p:nvSpPr>
        <p:spPr>
          <a:xfrm>
            <a:off x="1796535" y="5273026"/>
            <a:ext cx="102235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3F3A33"/>
                </a:solidFill>
                <a:latin typeface="Trebuchet MS"/>
                <a:ea typeface="Trebuchet MS"/>
                <a:cs typeface="Trebuchet MS"/>
                <a:sym typeface="Trebuchet MS"/>
              </a:rPr>
              <a:t>VERİ ANALİSTİ</a:t>
            </a:r>
            <a:endParaRPr sz="1200">
              <a:latin typeface="Trebuchet MS"/>
              <a:ea typeface="Trebuchet MS"/>
              <a:cs typeface="Trebuchet MS"/>
              <a:sym typeface="Trebuchet MS"/>
            </a:endParaRPr>
          </a:p>
        </p:txBody>
      </p:sp>
      <p:sp>
        <p:nvSpPr>
          <p:cNvPr id="88" name="Google Shape;88;p4"/>
          <p:cNvSpPr txBox="1"/>
          <p:nvPr/>
        </p:nvSpPr>
        <p:spPr>
          <a:xfrm>
            <a:off x="4744951" y="1612743"/>
            <a:ext cx="6729730" cy="19761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600">
                <a:solidFill>
                  <a:srgbClr val="3F3A33"/>
                </a:solidFill>
                <a:latin typeface="Caladea"/>
                <a:ea typeface="Caladea"/>
                <a:cs typeface="Caladea"/>
                <a:sym typeface="Caladea"/>
              </a:rPr>
              <a:t>Alaaddin Erdinç DAL,</a:t>
            </a:r>
            <a:endParaRPr sz="1600">
              <a:latin typeface="Caladea"/>
              <a:ea typeface="Caladea"/>
              <a:cs typeface="Caladea"/>
              <a:sym typeface="Caladea"/>
            </a:endParaRPr>
          </a:p>
          <a:p>
            <a:pPr indent="-101600" lvl="0" marL="12700" marR="5080" rtl="0" algn="l">
              <a:lnSpc>
                <a:spcPct val="100000"/>
              </a:lnSpc>
              <a:spcBef>
                <a:spcPts val="0"/>
              </a:spcBef>
              <a:spcAft>
                <a:spcPts val="0"/>
              </a:spcAft>
              <a:buClr>
                <a:srgbClr val="3F3A33"/>
              </a:buClr>
              <a:buSzPts val="1600"/>
              <a:buFont typeface="Caladea"/>
              <a:buChar char="-"/>
            </a:pPr>
            <a:r>
              <a:rPr lang="en-US" sz="1600">
                <a:solidFill>
                  <a:srgbClr val="3F3A33"/>
                </a:solidFill>
                <a:latin typeface="Caladea"/>
                <a:ea typeface="Caladea"/>
                <a:cs typeface="Caladea"/>
                <a:sym typeface="Caladea"/>
              </a:rPr>
              <a:t>Selçuk Üniversitesi Bilgisayar Mühendisli</a:t>
            </a:r>
            <a:r>
              <a:rPr lang="en-US" sz="1600">
                <a:solidFill>
                  <a:srgbClr val="3F3A33"/>
                </a:solidFill>
                <a:latin typeface="Times New Roman"/>
                <a:ea typeface="Times New Roman"/>
                <a:cs typeface="Times New Roman"/>
                <a:sym typeface="Times New Roman"/>
              </a:rPr>
              <a:t>ğ</a:t>
            </a:r>
            <a:r>
              <a:rPr lang="en-US" sz="1600">
                <a:solidFill>
                  <a:srgbClr val="3F3A33"/>
                </a:solidFill>
                <a:latin typeface="Caladea"/>
                <a:ea typeface="Caladea"/>
                <a:cs typeface="Caladea"/>
                <a:sym typeface="Caladea"/>
              </a:rPr>
              <a:t>i 4. Sınıf ö</a:t>
            </a:r>
            <a:r>
              <a:rPr lang="en-US" sz="1600">
                <a:solidFill>
                  <a:srgbClr val="3F3A33"/>
                </a:solidFill>
                <a:latin typeface="Times New Roman"/>
                <a:ea typeface="Times New Roman"/>
                <a:cs typeface="Times New Roman"/>
                <a:sym typeface="Times New Roman"/>
              </a:rPr>
              <a:t>ğ</a:t>
            </a:r>
            <a:r>
              <a:rPr lang="en-US" sz="1600">
                <a:solidFill>
                  <a:srgbClr val="3F3A33"/>
                </a:solidFill>
                <a:latin typeface="Caladea"/>
                <a:ea typeface="Caladea"/>
                <a:cs typeface="Caladea"/>
                <a:sym typeface="Caladea"/>
              </a:rPr>
              <a:t>rencisidir. 2017 yılında  ilk kez Bursa’da Mezit Technology </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irketinde tekstil makinelerinin baskı  kafaları üzerinde çalı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malarla yazılım serüvenine ba</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lamı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tır. 2018 yılından  itibaren kendisini veri analizi üzerinde geli</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tirmeye adamı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tır ve bu alanda  çe</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itli projeler yürütmektedir.</a:t>
            </a:r>
            <a:endParaRPr sz="1600">
              <a:latin typeface="Caladea"/>
              <a:ea typeface="Caladea"/>
              <a:cs typeface="Caladea"/>
              <a:sym typeface="Caladea"/>
            </a:endParaRPr>
          </a:p>
          <a:p>
            <a:pPr indent="0" lvl="0" marL="0" marR="0" rtl="0" algn="l">
              <a:lnSpc>
                <a:spcPct val="100000"/>
              </a:lnSpc>
              <a:spcBef>
                <a:spcPts val="40"/>
              </a:spcBef>
              <a:spcAft>
                <a:spcPts val="0"/>
              </a:spcAft>
              <a:buClr>
                <a:srgbClr val="3F3A33"/>
              </a:buClr>
              <a:buSzPts val="1600"/>
              <a:buFont typeface="Caladea"/>
              <a:buNone/>
            </a:pPr>
            <a:r>
              <a:t/>
            </a:r>
            <a:endParaRPr sz="1600">
              <a:latin typeface="Caladea"/>
              <a:ea typeface="Caladea"/>
              <a:cs typeface="Caladea"/>
              <a:sym typeface="Caladea"/>
            </a:endParaRPr>
          </a:p>
          <a:p>
            <a:pPr indent="-112395" lvl="0" marL="124460" marR="0" rtl="0" algn="l">
              <a:lnSpc>
                <a:spcPct val="100000"/>
              </a:lnSpc>
              <a:spcBef>
                <a:spcPts val="5"/>
              </a:spcBef>
              <a:spcAft>
                <a:spcPts val="0"/>
              </a:spcAft>
              <a:buClr>
                <a:srgbClr val="3F3A33"/>
              </a:buClr>
              <a:buSzPts val="1600"/>
              <a:buFont typeface="Caladea"/>
              <a:buChar char="-"/>
            </a:pPr>
            <a:r>
              <a:rPr lang="en-US" sz="1600">
                <a:solidFill>
                  <a:srgbClr val="3F3A33"/>
                </a:solidFill>
                <a:latin typeface="Caladea"/>
                <a:ea typeface="Caladea"/>
                <a:cs typeface="Caladea"/>
                <a:sym typeface="Caladea"/>
              </a:rPr>
              <a:t>Runic Bytes </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irketinde veri analisti olarak çalı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maktadır.</a:t>
            </a:r>
            <a:endParaRPr sz="1600">
              <a:latin typeface="Caladea"/>
              <a:ea typeface="Caladea"/>
              <a:cs typeface="Caladea"/>
              <a:sym typeface="Caladea"/>
            </a:endParaRPr>
          </a:p>
        </p:txBody>
      </p:sp>
      <p:sp>
        <p:nvSpPr>
          <p:cNvPr id="89" name="Google Shape;89;p4"/>
          <p:cNvSpPr txBox="1"/>
          <p:nvPr/>
        </p:nvSpPr>
        <p:spPr>
          <a:xfrm>
            <a:off x="4744951" y="3807299"/>
            <a:ext cx="6696709" cy="1858645"/>
          </a:xfrm>
          <a:prstGeom prst="rect">
            <a:avLst/>
          </a:prstGeom>
          <a:noFill/>
          <a:ln>
            <a:noFill/>
          </a:ln>
        </p:spPr>
        <p:txBody>
          <a:bodyPr anchorCtr="0" anchor="t" bIns="0" lIns="0" spcFirstLastPara="1" rIns="0" wrap="square" tIns="12700">
            <a:spAutoFit/>
          </a:bodyPr>
          <a:lstStyle/>
          <a:p>
            <a:pPr indent="-101600" lvl="0" marL="12700" marR="998219" rtl="0" algn="l">
              <a:lnSpc>
                <a:spcPct val="100000"/>
              </a:lnSpc>
              <a:spcBef>
                <a:spcPts val="0"/>
              </a:spcBef>
              <a:spcAft>
                <a:spcPts val="0"/>
              </a:spcAft>
              <a:buClr>
                <a:srgbClr val="3F3A33"/>
              </a:buClr>
              <a:buSzPts val="1600"/>
              <a:buFont typeface="Caladea"/>
              <a:buChar char="-"/>
            </a:pPr>
            <a:r>
              <a:rPr lang="en-US" sz="1600">
                <a:solidFill>
                  <a:srgbClr val="3F3A33"/>
                </a:solidFill>
                <a:latin typeface="Caladea"/>
                <a:ea typeface="Caladea"/>
                <a:cs typeface="Caladea"/>
                <a:sym typeface="Caladea"/>
              </a:rPr>
              <a:t>TÜB</a:t>
            </a:r>
            <a:r>
              <a:rPr lang="en-US" sz="1600">
                <a:solidFill>
                  <a:srgbClr val="3F3A33"/>
                </a:solidFill>
                <a:latin typeface="Times New Roman"/>
                <a:ea typeface="Times New Roman"/>
                <a:cs typeface="Times New Roman"/>
                <a:sym typeface="Times New Roman"/>
              </a:rPr>
              <a:t>İ</a:t>
            </a:r>
            <a:r>
              <a:rPr lang="en-US" sz="1600">
                <a:solidFill>
                  <a:srgbClr val="3F3A33"/>
                </a:solidFill>
                <a:latin typeface="Caladea"/>
                <a:ea typeface="Caladea"/>
                <a:cs typeface="Caladea"/>
                <a:sym typeface="Caladea"/>
              </a:rPr>
              <a:t>TAK 4446, Teknofest 2019, Teknofest 2020, Teknofest 2021  yarı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malarında dereceleri bulunmaktadır..</a:t>
            </a:r>
            <a:endParaRPr sz="1600">
              <a:latin typeface="Caladea"/>
              <a:ea typeface="Caladea"/>
              <a:cs typeface="Caladea"/>
              <a:sym typeface="Caladea"/>
            </a:endParaRPr>
          </a:p>
          <a:p>
            <a:pPr indent="-101600" lvl="0" marL="12700" marR="5080" rtl="0" algn="l">
              <a:lnSpc>
                <a:spcPct val="100000"/>
              </a:lnSpc>
              <a:spcBef>
                <a:spcPts val="990"/>
              </a:spcBef>
              <a:spcAft>
                <a:spcPts val="0"/>
              </a:spcAft>
              <a:buClr>
                <a:srgbClr val="3F3A33"/>
              </a:buClr>
              <a:buSzPts val="1600"/>
              <a:buFont typeface="Caladea"/>
              <a:buChar char="-"/>
            </a:pPr>
            <a:r>
              <a:rPr lang="en-US" sz="1600">
                <a:solidFill>
                  <a:srgbClr val="3F3A33"/>
                </a:solidFill>
                <a:latin typeface="Caladea"/>
                <a:ea typeface="Caladea"/>
                <a:cs typeface="Caladea"/>
                <a:sym typeface="Caladea"/>
              </a:rPr>
              <a:t>Bursa Ecza Kooperatifinde çalı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ırken geli</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tirilmesi planlanan proje  kapsamında do</a:t>
            </a:r>
            <a:r>
              <a:rPr lang="en-US" sz="1600">
                <a:solidFill>
                  <a:srgbClr val="3F3A33"/>
                </a:solidFill>
                <a:latin typeface="Times New Roman"/>
                <a:ea typeface="Times New Roman"/>
                <a:cs typeface="Times New Roman"/>
                <a:sym typeface="Times New Roman"/>
              </a:rPr>
              <a:t>ğ</a:t>
            </a:r>
            <a:r>
              <a:rPr lang="en-US" sz="1600">
                <a:solidFill>
                  <a:srgbClr val="3F3A33"/>
                </a:solidFill>
                <a:latin typeface="Caladea"/>
                <a:ea typeface="Caladea"/>
                <a:cs typeface="Caladea"/>
                <a:sym typeface="Caladea"/>
              </a:rPr>
              <a:t>al dil i</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leme üzerinde çalı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malar yürütmü</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tür. Mevcut  çalı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tı</a:t>
            </a:r>
            <a:r>
              <a:rPr lang="en-US" sz="1600">
                <a:solidFill>
                  <a:srgbClr val="3F3A33"/>
                </a:solidFill>
                <a:latin typeface="Times New Roman"/>
                <a:ea typeface="Times New Roman"/>
                <a:cs typeface="Times New Roman"/>
                <a:sym typeface="Times New Roman"/>
              </a:rPr>
              <a:t>ğ</a:t>
            </a:r>
            <a:r>
              <a:rPr lang="en-US" sz="1600">
                <a:solidFill>
                  <a:srgbClr val="3F3A33"/>
                </a:solidFill>
                <a:latin typeface="Caladea"/>
                <a:ea typeface="Caladea"/>
                <a:cs typeface="Caladea"/>
                <a:sym typeface="Caladea"/>
              </a:rPr>
              <a:t>ı </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irkette verilerin i</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lenmesi, görselle</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tirilmesi, matematiksel  i</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lemlerle ifade edilmesi üzerine çalı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maktadır. Bunlara ek olarak Selçuk  Üniversitesi kapsamında akademik ara</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tırma ve çalı</a:t>
            </a:r>
            <a:r>
              <a:rPr lang="en-US" sz="1600">
                <a:solidFill>
                  <a:srgbClr val="3F3A33"/>
                </a:solidFill>
                <a:latin typeface="Times New Roman"/>
                <a:ea typeface="Times New Roman"/>
                <a:cs typeface="Times New Roman"/>
                <a:sym typeface="Times New Roman"/>
              </a:rPr>
              <a:t>ş</a:t>
            </a:r>
            <a:r>
              <a:rPr lang="en-US" sz="1600">
                <a:solidFill>
                  <a:srgbClr val="3F3A33"/>
                </a:solidFill>
                <a:latin typeface="Caladea"/>
                <a:ea typeface="Caladea"/>
                <a:cs typeface="Caladea"/>
                <a:sym typeface="Caladea"/>
              </a:rPr>
              <a:t>malar da yürütmektedir.</a:t>
            </a:r>
            <a:endParaRPr sz="1600">
              <a:latin typeface="Caladea"/>
              <a:ea typeface="Caladea"/>
              <a:cs typeface="Caladea"/>
              <a:sym typeface="Caladea"/>
            </a:endParaRPr>
          </a:p>
        </p:txBody>
      </p:sp>
      <p:sp>
        <p:nvSpPr>
          <p:cNvPr id="90" name="Google Shape;90;p4"/>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91" name="Google Shape;91;p4"/>
          <p:cNvSpPr txBox="1"/>
          <p:nvPr/>
        </p:nvSpPr>
        <p:spPr>
          <a:xfrm>
            <a:off x="655378" y="5633700"/>
            <a:ext cx="4226100" cy="382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200">
                <a:solidFill>
                  <a:srgbClr val="3F3A33"/>
                </a:solidFill>
                <a:latin typeface="Trebuchet MS"/>
                <a:ea typeface="Trebuchet MS"/>
                <a:cs typeface="Trebuchet MS"/>
                <a:sym typeface="Trebuchet MS"/>
              </a:rPr>
              <a:t>Proje modelleme adımlarının geliştirilmesi. Verinin analizi ve veri etiketleme sürecinin yürütülmesinden sorumludur.</a:t>
            </a:r>
            <a:endParaRPr sz="1200">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5"/>
          <p:cNvSpPr txBox="1"/>
          <p:nvPr>
            <p:ph type="title"/>
          </p:nvPr>
        </p:nvSpPr>
        <p:spPr>
          <a:xfrm>
            <a:off x="779473" y="910153"/>
            <a:ext cx="3268345" cy="635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MURAT KÖKLÜ</a:t>
            </a:r>
            <a:endParaRPr/>
          </a:p>
        </p:txBody>
      </p:sp>
      <p:sp>
        <p:nvSpPr>
          <p:cNvPr id="97" name="Google Shape;97;p5"/>
          <p:cNvSpPr txBox="1"/>
          <p:nvPr/>
        </p:nvSpPr>
        <p:spPr>
          <a:xfrm>
            <a:off x="4876659" y="1732374"/>
            <a:ext cx="6257925" cy="326262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rgbClr val="3F3A33"/>
                </a:solidFill>
                <a:latin typeface="Caladea"/>
                <a:ea typeface="Caladea"/>
                <a:cs typeface="Caladea"/>
                <a:sym typeface="Caladea"/>
              </a:rPr>
              <a:t>Murat KÖKLÜ,</a:t>
            </a:r>
            <a:endParaRPr sz="1700">
              <a:latin typeface="Caladea"/>
              <a:ea typeface="Caladea"/>
              <a:cs typeface="Caladea"/>
              <a:sym typeface="Caladea"/>
            </a:endParaRPr>
          </a:p>
          <a:p>
            <a:pPr indent="0" lvl="0" marL="12700" marR="400685" rtl="0" algn="l">
              <a:lnSpc>
                <a:spcPct val="100000"/>
              </a:lnSpc>
              <a:spcBef>
                <a:spcPts val="0"/>
              </a:spcBef>
              <a:spcAft>
                <a:spcPts val="0"/>
              </a:spcAft>
              <a:buNone/>
            </a:pPr>
            <a:r>
              <a:rPr lang="en-US" sz="1700">
                <a:solidFill>
                  <a:srgbClr val="3F3A33"/>
                </a:solidFill>
                <a:latin typeface="Caladea"/>
                <a:ea typeface="Caladea"/>
                <a:cs typeface="Caladea"/>
                <a:sym typeface="Caladea"/>
              </a:rPr>
              <a:t>-Selçuk Üniversitesi Teknoloji Fakültesi, Bilgisayar Mühendisli</a:t>
            </a:r>
            <a:r>
              <a:rPr lang="en-US" sz="1700">
                <a:solidFill>
                  <a:srgbClr val="3F3A33"/>
                </a:solidFill>
                <a:latin typeface="Times New Roman"/>
                <a:ea typeface="Times New Roman"/>
                <a:cs typeface="Times New Roman"/>
                <a:sym typeface="Times New Roman"/>
              </a:rPr>
              <a:t>ğ</a:t>
            </a:r>
            <a:r>
              <a:rPr lang="en-US" sz="1700">
                <a:solidFill>
                  <a:srgbClr val="3F3A33"/>
                </a:solidFill>
                <a:latin typeface="Caladea"/>
                <a:ea typeface="Caladea"/>
                <a:cs typeface="Caladea"/>
                <a:sym typeface="Caladea"/>
              </a:rPr>
              <a:t>i  Bölümü Yazılım Anabilim Dalında Dr. Ö</a:t>
            </a:r>
            <a:r>
              <a:rPr lang="en-US" sz="1700">
                <a:solidFill>
                  <a:srgbClr val="3F3A33"/>
                </a:solidFill>
                <a:latin typeface="Times New Roman"/>
                <a:ea typeface="Times New Roman"/>
                <a:cs typeface="Times New Roman"/>
                <a:sym typeface="Times New Roman"/>
              </a:rPr>
              <a:t>ğ</a:t>
            </a:r>
            <a:r>
              <a:rPr lang="en-US" sz="1700">
                <a:solidFill>
                  <a:srgbClr val="3F3A33"/>
                </a:solidFill>
                <a:latin typeface="Caladea"/>
                <a:ea typeface="Caladea"/>
                <a:cs typeface="Caladea"/>
                <a:sym typeface="Caladea"/>
              </a:rPr>
              <a:t>retim Üyesi olarak  çalı</a:t>
            </a:r>
            <a:r>
              <a:rPr lang="en-US" sz="1700">
                <a:solidFill>
                  <a:srgbClr val="3F3A33"/>
                </a:solidFill>
                <a:latin typeface="Times New Roman"/>
                <a:ea typeface="Times New Roman"/>
                <a:cs typeface="Times New Roman"/>
                <a:sym typeface="Times New Roman"/>
              </a:rPr>
              <a:t>ş</a:t>
            </a:r>
            <a:r>
              <a:rPr lang="en-US" sz="1700">
                <a:solidFill>
                  <a:srgbClr val="3F3A33"/>
                </a:solidFill>
                <a:latin typeface="Caladea"/>
                <a:ea typeface="Caladea"/>
                <a:cs typeface="Caladea"/>
                <a:sym typeface="Caladea"/>
              </a:rPr>
              <a:t>maktadır.</a:t>
            </a:r>
            <a:endParaRPr sz="1700">
              <a:latin typeface="Caladea"/>
              <a:ea typeface="Caladea"/>
              <a:cs typeface="Caladea"/>
              <a:sym typeface="Caladea"/>
            </a:endParaRPr>
          </a:p>
          <a:p>
            <a:pPr indent="0" lvl="0" marL="0" marR="0" rtl="0" algn="l">
              <a:lnSpc>
                <a:spcPct val="100000"/>
              </a:lnSpc>
              <a:spcBef>
                <a:spcPts val="45"/>
              </a:spcBef>
              <a:spcAft>
                <a:spcPts val="0"/>
              </a:spcAft>
              <a:buNone/>
            </a:pPr>
            <a:r>
              <a:t/>
            </a:r>
            <a:endParaRPr sz="1700">
              <a:latin typeface="Caladea"/>
              <a:ea typeface="Caladea"/>
              <a:cs typeface="Caladea"/>
              <a:sym typeface="Caladea"/>
            </a:endParaRPr>
          </a:p>
          <a:p>
            <a:pPr indent="0" lvl="0" marL="12700" marR="5080" rtl="0" algn="l">
              <a:lnSpc>
                <a:spcPct val="100000"/>
              </a:lnSpc>
              <a:spcBef>
                <a:spcPts val="0"/>
              </a:spcBef>
              <a:spcAft>
                <a:spcPts val="0"/>
              </a:spcAft>
              <a:buNone/>
            </a:pPr>
            <a:r>
              <a:rPr lang="en-US" sz="1700">
                <a:solidFill>
                  <a:srgbClr val="3F3A33"/>
                </a:solidFill>
                <a:latin typeface="Caladea"/>
                <a:ea typeface="Caladea"/>
                <a:cs typeface="Caladea"/>
                <a:sym typeface="Caladea"/>
              </a:rPr>
              <a:t>20 yıla a</a:t>
            </a:r>
            <a:r>
              <a:rPr lang="en-US" sz="1700">
                <a:solidFill>
                  <a:srgbClr val="3F3A33"/>
                </a:solidFill>
                <a:latin typeface="Times New Roman"/>
                <a:ea typeface="Times New Roman"/>
                <a:cs typeface="Times New Roman"/>
                <a:sym typeface="Times New Roman"/>
              </a:rPr>
              <a:t>ş</a:t>
            </a:r>
            <a:r>
              <a:rPr lang="en-US" sz="1700">
                <a:solidFill>
                  <a:srgbClr val="3F3A33"/>
                </a:solidFill>
                <a:latin typeface="Caladea"/>
                <a:ea typeface="Caladea"/>
                <a:cs typeface="Caladea"/>
                <a:sym typeface="Caladea"/>
              </a:rPr>
              <a:t>kın bir süredir akademik personel olarak çalı</a:t>
            </a:r>
            <a:r>
              <a:rPr lang="en-US" sz="1700">
                <a:solidFill>
                  <a:srgbClr val="3F3A33"/>
                </a:solidFill>
                <a:latin typeface="Times New Roman"/>
                <a:ea typeface="Times New Roman"/>
                <a:cs typeface="Times New Roman"/>
                <a:sym typeface="Times New Roman"/>
              </a:rPr>
              <a:t>ş</a:t>
            </a:r>
            <a:r>
              <a:rPr lang="en-US" sz="1700">
                <a:solidFill>
                  <a:srgbClr val="3F3A33"/>
                </a:solidFill>
                <a:latin typeface="Caladea"/>
                <a:ea typeface="Caladea"/>
                <a:cs typeface="Caladea"/>
                <a:sym typeface="Caladea"/>
              </a:rPr>
              <a:t>an ve bir çok  gence ı</a:t>
            </a:r>
            <a:r>
              <a:rPr lang="en-US" sz="1700">
                <a:solidFill>
                  <a:srgbClr val="3F3A33"/>
                </a:solidFill>
                <a:latin typeface="Times New Roman"/>
                <a:ea typeface="Times New Roman"/>
                <a:cs typeface="Times New Roman"/>
                <a:sym typeface="Times New Roman"/>
              </a:rPr>
              <a:t>ş</a:t>
            </a:r>
            <a:r>
              <a:rPr lang="en-US" sz="1700">
                <a:solidFill>
                  <a:srgbClr val="3F3A33"/>
                </a:solidFill>
                <a:latin typeface="Caladea"/>
                <a:ea typeface="Caladea"/>
                <a:cs typeface="Caladea"/>
                <a:sym typeface="Caladea"/>
              </a:rPr>
              <a:t>ık tutan Köklü önceki yıllarda da teknofestte bir çok takıma  danı</a:t>
            </a:r>
            <a:r>
              <a:rPr lang="en-US" sz="1700">
                <a:solidFill>
                  <a:srgbClr val="3F3A33"/>
                </a:solidFill>
                <a:latin typeface="Times New Roman"/>
                <a:ea typeface="Times New Roman"/>
                <a:cs typeface="Times New Roman"/>
                <a:sym typeface="Times New Roman"/>
              </a:rPr>
              <a:t>ş</a:t>
            </a:r>
            <a:r>
              <a:rPr lang="en-US" sz="1700">
                <a:solidFill>
                  <a:srgbClr val="3F3A33"/>
                </a:solidFill>
                <a:latin typeface="Caladea"/>
                <a:ea typeface="Caladea"/>
                <a:cs typeface="Caladea"/>
                <a:sym typeface="Caladea"/>
              </a:rPr>
              <a:t>manlık yapmı</a:t>
            </a:r>
            <a:r>
              <a:rPr lang="en-US" sz="1700">
                <a:solidFill>
                  <a:srgbClr val="3F3A33"/>
                </a:solidFill>
                <a:latin typeface="Times New Roman"/>
                <a:ea typeface="Times New Roman"/>
                <a:cs typeface="Times New Roman"/>
                <a:sym typeface="Times New Roman"/>
              </a:rPr>
              <a:t>ş</a:t>
            </a:r>
            <a:r>
              <a:rPr lang="en-US" sz="1700">
                <a:solidFill>
                  <a:srgbClr val="3F3A33"/>
                </a:solidFill>
                <a:latin typeface="Caladea"/>
                <a:ea typeface="Caladea"/>
                <a:cs typeface="Caladea"/>
                <a:sym typeface="Caladea"/>
              </a:rPr>
              <a:t>tır.</a:t>
            </a:r>
            <a:endParaRPr sz="1700">
              <a:latin typeface="Caladea"/>
              <a:ea typeface="Caladea"/>
              <a:cs typeface="Caladea"/>
              <a:sym typeface="Caladea"/>
            </a:endParaRPr>
          </a:p>
          <a:p>
            <a:pPr indent="0" lvl="0" marL="12700" marR="324485" rtl="0" algn="l">
              <a:lnSpc>
                <a:spcPct val="100000"/>
              </a:lnSpc>
              <a:spcBef>
                <a:spcPts val="1010"/>
              </a:spcBef>
              <a:spcAft>
                <a:spcPts val="0"/>
              </a:spcAft>
              <a:buNone/>
            </a:pPr>
            <a:r>
              <a:rPr lang="en-US" sz="1700">
                <a:solidFill>
                  <a:srgbClr val="3F3A33"/>
                </a:solidFill>
                <a:latin typeface="Caladea"/>
                <a:ea typeface="Caladea"/>
                <a:cs typeface="Caladea"/>
                <a:sym typeface="Caladea"/>
              </a:rPr>
              <a:t>- Yapay Zekâ ve Uygulamaları, Biyomedikal Sistemler, Veri  Madencili</a:t>
            </a:r>
            <a:r>
              <a:rPr lang="en-US" sz="1700">
                <a:solidFill>
                  <a:srgbClr val="3F3A33"/>
                </a:solidFill>
                <a:latin typeface="Times New Roman"/>
                <a:ea typeface="Times New Roman"/>
                <a:cs typeface="Times New Roman"/>
                <a:sym typeface="Times New Roman"/>
              </a:rPr>
              <a:t>ğ</a:t>
            </a:r>
            <a:r>
              <a:rPr lang="en-US" sz="1700">
                <a:solidFill>
                  <a:srgbClr val="3F3A33"/>
                </a:solidFill>
                <a:latin typeface="Caladea"/>
                <a:ea typeface="Caladea"/>
                <a:cs typeface="Caladea"/>
                <a:sym typeface="Caladea"/>
              </a:rPr>
              <a:t>i ve Uygulamaları, Görüntü </a:t>
            </a:r>
            <a:r>
              <a:rPr lang="en-US" sz="1700">
                <a:solidFill>
                  <a:srgbClr val="3F3A33"/>
                </a:solidFill>
                <a:latin typeface="Times New Roman"/>
                <a:ea typeface="Times New Roman"/>
                <a:cs typeface="Times New Roman"/>
                <a:sym typeface="Times New Roman"/>
              </a:rPr>
              <a:t>İş</a:t>
            </a:r>
            <a:r>
              <a:rPr lang="en-US" sz="1700">
                <a:solidFill>
                  <a:srgbClr val="3F3A33"/>
                </a:solidFill>
                <a:latin typeface="Caladea"/>
                <a:ea typeface="Caladea"/>
                <a:cs typeface="Caladea"/>
                <a:sym typeface="Caladea"/>
              </a:rPr>
              <a:t>leme, Bilgisayar Destekli  Tasarım alanlarında uzmanlıkları, dereceleri ve pek çok bilimsel  çalı</a:t>
            </a:r>
            <a:r>
              <a:rPr lang="en-US" sz="1700">
                <a:solidFill>
                  <a:srgbClr val="3F3A33"/>
                </a:solidFill>
                <a:latin typeface="Times New Roman"/>
                <a:ea typeface="Times New Roman"/>
                <a:cs typeface="Times New Roman"/>
                <a:sym typeface="Times New Roman"/>
              </a:rPr>
              <a:t>ş</a:t>
            </a:r>
            <a:r>
              <a:rPr lang="en-US" sz="1700">
                <a:solidFill>
                  <a:srgbClr val="3F3A33"/>
                </a:solidFill>
                <a:latin typeface="Caladea"/>
                <a:ea typeface="Caladea"/>
                <a:cs typeface="Caladea"/>
                <a:sym typeface="Caladea"/>
              </a:rPr>
              <a:t>ması bulunmaktadır.</a:t>
            </a:r>
            <a:endParaRPr sz="1700">
              <a:latin typeface="Caladea"/>
              <a:ea typeface="Caladea"/>
              <a:cs typeface="Caladea"/>
              <a:sym typeface="Caladea"/>
            </a:endParaRPr>
          </a:p>
        </p:txBody>
      </p:sp>
      <p:sp>
        <p:nvSpPr>
          <p:cNvPr id="98" name="Google Shape;98;p5"/>
          <p:cNvSpPr txBox="1"/>
          <p:nvPr/>
        </p:nvSpPr>
        <p:spPr>
          <a:xfrm>
            <a:off x="1796535" y="5273026"/>
            <a:ext cx="152019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200">
                <a:solidFill>
                  <a:srgbClr val="3F3A33"/>
                </a:solidFill>
                <a:latin typeface="Trebuchet MS"/>
                <a:ea typeface="Trebuchet MS"/>
                <a:cs typeface="Trebuchet MS"/>
                <a:sym typeface="Trebuchet MS"/>
              </a:rPr>
              <a:t>AKADEMİK DANIŞMAN</a:t>
            </a:r>
            <a:endParaRPr sz="1200">
              <a:latin typeface="Trebuchet MS"/>
              <a:ea typeface="Trebuchet MS"/>
              <a:cs typeface="Trebuchet MS"/>
              <a:sym typeface="Trebuchet MS"/>
            </a:endParaRPr>
          </a:p>
        </p:txBody>
      </p:sp>
      <p:sp>
        <p:nvSpPr>
          <p:cNvPr id="99" name="Google Shape;99;p5"/>
          <p:cNvSpPr/>
          <p:nvPr/>
        </p:nvSpPr>
        <p:spPr>
          <a:xfrm>
            <a:off x="1091347" y="1803296"/>
            <a:ext cx="2939319" cy="293931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0" name="Google Shape;100;p5"/>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101" name="Google Shape;101;p5"/>
          <p:cNvSpPr txBox="1"/>
          <p:nvPr/>
        </p:nvSpPr>
        <p:spPr>
          <a:xfrm>
            <a:off x="655378" y="5557500"/>
            <a:ext cx="4226100" cy="5670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US" sz="1200">
                <a:solidFill>
                  <a:srgbClr val="3F3A33"/>
                </a:solidFill>
                <a:latin typeface="Trebuchet MS"/>
                <a:ea typeface="Trebuchet MS"/>
                <a:cs typeface="Trebuchet MS"/>
                <a:sym typeface="Trebuchet MS"/>
              </a:rPr>
              <a:t>Gerekli akademik çalışmalara ulaşım ve kaynak temini sağlamış ayrıca ekibin teknik araştırmalarında akademik danışmanlık yapmıştır.</a:t>
            </a:r>
            <a:endParaRPr sz="1200">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6"/>
          <p:cNvSpPr txBox="1"/>
          <p:nvPr>
            <p:ph type="title"/>
          </p:nvPr>
        </p:nvSpPr>
        <p:spPr>
          <a:xfrm>
            <a:off x="779473" y="910153"/>
            <a:ext cx="3169920" cy="12446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a:t>Problem:  Siber Zorbalık</a:t>
            </a:r>
            <a:endParaRPr/>
          </a:p>
        </p:txBody>
      </p:sp>
      <p:sp>
        <p:nvSpPr>
          <p:cNvPr id="107" name="Google Shape;107;p6"/>
          <p:cNvSpPr/>
          <p:nvPr/>
        </p:nvSpPr>
        <p:spPr>
          <a:xfrm>
            <a:off x="791297" y="2350070"/>
            <a:ext cx="4660001" cy="27352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 name="Google Shape;108;p6"/>
          <p:cNvSpPr txBox="1"/>
          <p:nvPr>
            <p:ph idx="1" type="body"/>
          </p:nvPr>
        </p:nvSpPr>
        <p:spPr>
          <a:xfrm>
            <a:off x="696670" y="2012993"/>
            <a:ext cx="10798659" cy="3647440"/>
          </a:xfrm>
          <a:prstGeom prst="rect">
            <a:avLst/>
          </a:prstGeom>
          <a:noFill/>
          <a:ln>
            <a:noFill/>
          </a:ln>
        </p:spPr>
        <p:txBody>
          <a:bodyPr anchorCtr="0" anchor="t" bIns="0" lIns="0" spcFirstLastPara="1" rIns="0" wrap="square" tIns="140950">
            <a:spAutoFit/>
          </a:bodyPr>
          <a:lstStyle/>
          <a:p>
            <a:pPr indent="0" lvl="0" marL="5157470" rtl="0" algn="l">
              <a:lnSpc>
                <a:spcPct val="100000"/>
              </a:lnSpc>
              <a:spcBef>
                <a:spcPts val="0"/>
              </a:spcBef>
              <a:spcAft>
                <a:spcPts val="0"/>
              </a:spcAft>
              <a:buNone/>
            </a:pPr>
            <a:r>
              <a:rPr lang="en-US"/>
              <a:t>Siber zorbalık,</a:t>
            </a:r>
            <a:endParaRPr/>
          </a:p>
          <a:p>
            <a:pPr indent="0" lvl="0" marL="5157470" marR="42545" rtl="0" algn="l">
              <a:lnSpc>
                <a:spcPct val="100000"/>
              </a:lnSpc>
              <a:spcBef>
                <a:spcPts val="1010"/>
              </a:spcBef>
              <a:spcAft>
                <a:spcPts val="0"/>
              </a:spcAft>
              <a:buNone/>
            </a:pPr>
            <a:r>
              <a:rPr lang="en-US"/>
              <a:t>Bir ki</a:t>
            </a:r>
            <a:r>
              <a:rPr lang="en-US">
                <a:latin typeface="Times New Roman"/>
                <a:ea typeface="Times New Roman"/>
                <a:cs typeface="Times New Roman"/>
                <a:sym typeface="Times New Roman"/>
              </a:rPr>
              <a:t>ş</a:t>
            </a:r>
            <a:r>
              <a:rPr lang="en-US"/>
              <a:t>iyi veya ki</a:t>
            </a:r>
            <a:r>
              <a:rPr lang="en-US">
                <a:latin typeface="Times New Roman"/>
                <a:ea typeface="Times New Roman"/>
                <a:cs typeface="Times New Roman"/>
                <a:sym typeface="Times New Roman"/>
              </a:rPr>
              <a:t>ş</a:t>
            </a:r>
            <a:r>
              <a:rPr lang="en-US"/>
              <a:t>inin içinde bulundu</a:t>
            </a:r>
            <a:r>
              <a:rPr lang="en-US">
                <a:latin typeface="Times New Roman"/>
                <a:ea typeface="Times New Roman"/>
                <a:cs typeface="Times New Roman"/>
                <a:sym typeface="Times New Roman"/>
              </a:rPr>
              <a:t>ğ</a:t>
            </a:r>
            <a:r>
              <a:rPr lang="en-US"/>
              <a:t>u belli bir toplulu</a:t>
            </a:r>
            <a:r>
              <a:rPr lang="en-US">
                <a:latin typeface="Times New Roman"/>
                <a:ea typeface="Times New Roman"/>
                <a:cs typeface="Times New Roman"/>
                <a:sym typeface="Times New Roman"/>
              </a:rPr>
              <a:t>ğ</a:t>
            </a:r>
            <a:r>
              <a:rPr lang="en-US"/>
              <a:t>u  hedef alan her türlü a</a:t>
            </a:r>
            <a:r>
              <a:rPr lang="en-US">
                <a:latin typeface="Times New Roman"/>
                <a:ea typeface="Times New Roman"/>
                <a:cs typeface="Times New Roman"/>
                <a:sym typeface="Times New Roman"/>
              </a:rPr>
              <a:t>ş</a:t>
            </a:r>
            <a:r>
              <a:rPr lang="en-US"/>
              <a:t>a</a:t>
            </a:r>
            <a:r>
              <a:rPr lang="en-US">
                <a:latin typeface="Times New Roman"/>
                <a:ea typeface="Times New Roman"/>
                <a:cs typeface="Times New Roman"/>
                <a:sym typeface="Times New Roman"/>
              </a:rPr>
              <a:t>ğ</a:t>
            </a:r>
            <a:r>
              <a:rPr lang="en-US"/>
              <a:t>ılayıcı, küçük dü</a:t>
            </a:r>
            <a:r>
              <a:rPr lang="en-US">
                <a:latin typeface="Times New Roman"/>
                <a:ea typeface="Times New Roman"/>
                <a:cs typeface="Times New Roman"/>
                <a:sym typeface="Times New Roman"/>
              </a:rPr>
              <a:t>ş</a:t>
            </a:r>
            <a:r>
              <a:rPr lang="en-US"/>
              <a:t>ürücü ve zedeleyici  payla</a:t>
            </a:r>
            <a:r>
              <a:rPr lang="en-US">
                <a:latin typeface="Times New Roman"/>
                <a:ea typeface="Times New Roman"/>
                <a:cs typeface="Times New Roman"/>
                <a:sym typeface="Times New Roman"/>
              </a:rPr>
              <a:t>ş</a:t>
            </a:r>
            <a:r>
              <a:rPr lang="en-US"/>
              <a:t>ımların tümüdür.</a:t>
            </a:r>
            <a:endParaRPr/>
          </a:p>
          <a:p>
            <a:pPr indent="0" lvl="0" marL="5157470" marR="46355" rtl="0" algn="l">
              <a:lnSpc>
                <a:spcPct val="100000"/>
              </a:lnSpc>
              <a:spcBef>
                <a:spcPts val="1010"/>
              </a:spcBef>
              <a:spcAft>
                <a:spcPts val="0"/>
              </a:spcAft>
              <a:buNone/>
            </a:pPr>
            <a:r>
              <a:rPr lang="en-US"/>
              <a:t>UNESCO’nun siber zorbalı</a:t>
            </a:r>
            <a:r>
              <a:rPr lang="en-US">
                <a:latin typeface="Times New Roman"/>
                <a:ea typeface="Times New Roman"/>
                <a:cs typeface="Times New Roman"/>
                <a:sym typeface="Times New Roman"/>
              </a:rPr>
              <a:t>ğ</a:t>
            </a:r>
            <a:r>
              <a:rPr lang="en-US"/>
              <a:t>ın yüksek gelir düzeyindeki  ülkelerde yaygınlı</a:t>
            </a:r>
            <a:r>
              <a:rPr lang="en-US">
                <a:latin typeface="Times New Roman"/>
                <a:ea typeface="Times New Roman"/>
                <a:cs typeface="Times New Roman"/>
                <a:sym typeface="Times New Roman"/>
              </a:rPr>
              <a:t>ğ</a:t>
            </a:r>
            <a:r>
              <a:rPr lang="en-US"/>
              <a:t>ı ile ilgili verilerine göre siber zorbalıktan  etkilenen çocukların ve ergenlerin oranı yüzde 5 ile yüzde 21  arasında de</a:t>
            </a:r>
            <a:r>
              <a:rPr lang="en-US">
                <a:latin typeface="Times New Roman"/>
                <a:ea typeface="Times New Roman"/>
                <a:cs typeface="Times New Roman"/>
                <a:sym typeface="Times New Roman"/>
              </a:rPr>
              <a:t>ğ</a:t>
            </a:r>
            <a:r>
              <a:rPr lang="en-US"/>
              <a:t>i</a:t>
            </a:r>
            <a:r>
              <a:rPr lang="en-US">
                <a:latin typeface="Times New Roman"/>
                <a:ea typeface="Times New Roman"/>
                <a:cs typeface="Times New Roman"/>
                <a:sym typeface="Times New Roman"/>
              </a:rPr>
              <a:t>ş</a:t>
            </a:r>
            <a:r>
              <a:rPr lang="en-US"/>
              <a:t>mektedir. Bu arada kızların bu tür zorbalı</a:t>
            </a:r>
            <a:r>
              <a:rPr lang="en-US">
                <a:latin typeface="Times New Roman"/>
                <a:ea typeface="Times New Roman"/>
                <a:cs typeface="Times New Roman"/>
                <a:sym typeface="Times New Roman"/>
              </a:rPr>
              <a:t>ğ</a:t>
            </a:r>
            <a:r>
              <a:rPr lang="en-US"/>
              <a:t>a  maruz kalma olasılı</a:t>
            </a:r>
            <a:r>
              <a:rPr lang="en-US">
                <a:latin typeface="Times New Roman"/>
                <a:ea typeface="Times New Roman"/>
                <a:cs typeface="Times New Roman"/>
                <a:sym typeface="Times New Roman"/>
              </a:rPr>
              <a:t>ğ</a:t>
            </a:r>
            <a:r>
              <a:rPr lang="en-US"/>
              <a:t>ı erkeklere göre daha yüksektir.</a:t>
            </a:r>
            <a:endParaRPr/>
          </a:p>
          <a:p>
            <a:pPr indent="0" lvl="0" marL="5157470" marR="5080" rtl="0" algn="l">
              <a:lnSpc>
                <a:spcPct val="100000"/>
              </a:lnSpc>
              <a:spcBef>
                <a:spcPts val="1010"/>
              </a:spcBef>
              <a:spcAft>
                <a:spcPts val="0"/>
              </a:spcAft>
              <a:buNone/>
            </a:pPr>
            <a:r>
              <a:rPr b="1" lang="en-US">
                <a:latin typeface="Caladea"/>
                <a:ea typeface="Caladea"/>
                <a:cs typeface="Caladea"/>
                <a:sym typeface="Caladea"/>
              </a:rPr>
              <a:t>Yarı</a:t>
            </a:r>
            <a:r>
              <a:rPr b="1" lang="en-US">
                <a:latin typeface="Times New Roman"/>
                <a:ea typeface="Times New Roman"/>
                <a:cs typeface="Times New Roman"/>
                <a:sym typeface="Times New Roman"/>
              </a:rPr>
              <a:t>ş</a:t>
            </a:r>
            <a:r>
              <a:rPr b="1" lang="en-US">
                <a:latin typeface="Caladea"/>
                <a:ea typeface="Caladea"/>
                <a:cs typeface="Caladea"/>
                <a:sym typeface="Caladea"/>
              </a:rPr>
              <a:t>mada, siber zorbalık tespitini yapabilece</a:t>
            </a:r>
            <a:r>
              <a:rPr b="1" lang="en-US">
                <a:latin typeface="Times New Roman"/>
                <a:ea typeface="Times New Roman"/>
                <a:cs typeface="Times New Roman"/>
                <a:sym typeface="Times New Roman"/>
              </a:rPr>
              <a:t>ğ</a:t>
            </a:r>
            <a:r>
              <a:rPr b="1" lang="en-US">
                <a:latin typeface="Caladea"/>
                <a:ea typeface="Caladea"/>
                <a:cs typeface="Caladea"/>
                <a:sym typeface="Caladea"/>
              </a:rPr>
              <a:t>imiz güçlü  bir model olu</a:t>
            </a:r>
            <a:r>
              <a:rPr b="1" lang="en-US">
                <a:latin typeface="Times New Roman"/>
                <a:ea typeface="Times New Roman"/>
                <a:cs typeface="Times New Roman"/>
                <a:sym typeface="Times New Roman"/>
              </a:rPr>
              <a:t>ş</a:t>
            </a:r>
            <a:r>
              <a:rPr b="1" lang="en-US">
                <a:latin typeface="Caladea"/>
                <a:ea typeface="Caladea"/>
                <a:cs typeface="Caladea"/>
                <a:sym typeface="Caladea"/>
              </a:rPr>
              <a:t>turmayı ve bu modeli bir REST API a  dönü</a:t>
            </a:r>
            <a:r>
              <a:rPr b="1" lang="en-US">
                <a:latin typeface="Times New Roman"/>
                <a:ea typeface="Times New Roman"/>
                <a:cs typeface="Times New Roman"/>
                <a:sym typeface="Times New Roman"/>
              </a:rPr>
              <a:t>ş</a:t>
            </a:r>
            <a:r>
              <a:rPr b="1" lang="en-US">
                <a:latin typeface="Caladea"/>
                <a:ea typeface="Caladea"/>
                <a:cs typeface="Caladea"/>
                <a:sym typeface="Caladea"/>
              </a:rPr>
              <a:t>türüp halka açık payla</a:t>
            </a:r>
            <a:r>
              <a:rPr b="1" lang="en-US">
                <a:latin typeface="Times New Roman"/>
                <a:ea typeface="Times New Roman"/>
                <a:cs typeface="Times New Roman"/>
                <a:sym typeface="Times New Roman"/>
              </a:rPr>
              <a:t>ş</a:t>
            </a:r>
            <a:r>
              <a:rPr b="1" lang="en-US">
                <a:latin typeface="Caladea"/>
                <a:ea typeface="Caladea"/>
                <a:cs typeface="Caladea"/>
                <a:sym typeface="Caladea"/>
              </a:rPr>
              <a:t>mayı hedefliyoruz.</a:t>
            </a:r>
            <a:endParaRPr/>
          </a:p>
        </p:txBody>
      </p:sp>
      <p:sp>
        <p:nvSpPr>
          <p:cNvPr id="109" name="Google Shape;109;p6"/>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45eebbaee7_0_18"/>
          <p:cNvSpPr txBox="1"/>
          <p:nvPr>
            <p:ph type="title"/>
          </p:nvPr>
        </p:nvSpPr>
        <p:spPr>
          <a:xfrm>
            <a:off x="779473" y="910153"/>
            <a:ext cx="3169800" cy="12441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a:t>Yola Çıkarken..</a:t>
            </a:r>
            <a:endParaRPr/>
          </a:p>
        </p:txBody>
      </p:sp>
      <p:sp>
        <p:nvSpPr>
          <p:cNvPr id="115" name="Google Shape;115;g145eebbaee7_0_18"/>
          <p:cNvSpPr txBox="1"/>
          <p:nvPr>
            <p:ph idx="1" type="body"/>
          </p:nvPr>
        </p:nvSpPr>
        <p:spPr>
          <a:xfrm>
            <a:off x="779470" y="2406518"/>
            <a:ext cx="10798800" cy="4059600"/>
          </a:xfrm>
          <a:prstGeom prst="rect">
            <a:avLst/>
          </a:prstGeom>
          <a:noFill/>
          <a:ln>
            <a:noFill/>
          </a:ln>
        </p:spPr>
        <p:txBody>
          <a:bodyPr anchorCtr="0" anchor="t" bIns="0" lIns="0" spcFirstLastPara="1" rIns="0" wrap="square" tIns="140950">
            <a:spAutoFit/>
          </a:bodyPr>
          <a:lstStyle/>
          <a:p>
            <a:pPr indent="0" lvl="0" marL="5157470" marR="5080" rtl="0" algn="l">
              <a:lnSpc>
                <a:spcPct val="100000"/>
              </a:lnSpc>
              <a:spcBef>
                <a:spcPts val="1010"/>
              </a:spcBef>
              <a:spcAft>
                <a:spcPts val="0"/>
              </a:spcAft>
              <a:buNone/>
            </a:pPr>
            <a:r>
              <a:rPr lang="en-US"/>
              <a:t>Bu yola çıkarken öncelikle bizden önce bu konuda çalışma yapmış olan bilim insanlarının değerli bilgilerinden faydalandık.</a:t>
            </a:r>
            <a:endParaRPr/>
          </a:p>
          <a:p>
            <a:pPr indent="0" lvl="0" marL="5157470" marR="5080" rtl="0" algn="l">
              <a:lnSpc>
                <a:spcPct val="100000"/>
              </a:lnSpc>
              <a:spcBef>
                <a:spcPts val="1010"/>
              </a:spcBef>
              <a:spcAft>
                <a:spcPts val="0"/>
              </a:spcAft>
              <a:buNone/>
            </a:pPr>
            <a:r>
              <a:t/>
            </a:r>
            <a:endParaRPr/>
          </a:p>
          <a:p>
            <a:pPr indent="0" lvl="0" marL="5157470" marR="5080" rtl="0" algn="l">
              <a:lnSpc>
                <a:spcPct val="100000"/>
              </a:lnSpc>
              <a:spcBef>
                <a:spcPts val="1010"/>
              </a:spcBef>
              <a:spcAft>
                <a:spcPts val="0"/>
              </a:spcAft>
              <a:buNone/>
            </a:pPr>
            <a:r>
              <a:rPr lang="en-US"/>
              <a:t>Bu sayede hangi konuların geliştirilmeye ihtiyacı olduğunu çıkardık.</a:t>
            </a:r>
            <a:endParaRPr/>
          </a:p>
          <a:p>
            <a:pPr indent="0" lvl="0" marL="5157470" marR="5080" rtl="0" algn="l">
              <a:lnSpc>
                <a:spcPct val="100000"/>
              </a:lnSpc>
              <a:spcBef>
                <a:spcPts val="1010"/>
              </a:spcBef>
              <a:spcAft>
                <a:spcPts val="0"/>
              </a:spcAft>
              <a:buNone/>
            </a:pPr>
            <a:r>
              <a:t/>
            </a:r>
            <a:endParaRPr/>
          </a:p>
          <a:p>
            <a:pPr indent="0" lvl="0" marL="5157470" marR="5080" rtl="0" algn="l">
              <a:lnSpc>
                <a:spcPct val="100000"/>
              </a:lnSpc>
              <a:spcBef>
                <a:spcPts val="1010"/>
              </a:spcBef>
              <a:spcAft>
                <a:spcPts val="0"/>
              </a:spcAft>
              <a:buNone/>
            </a:pPr>
            <a:r>
              <a:rPr lang="en-US"/>
              <a:t>Türkçe doğal dil işleme ile sosyal medya zorbalıklarının tespiti konusunda ve Türkçe doğal dil işleme alanında ekip olarak bizim neler </a:t>
            </a:r>
            <a:r>
              <a:rPr lang="en-US"/>
              <a:t>katabileceğinizi</a:t>
            </a:r>
            <a:r>
              <a:rPr lang="en-US"/>
              <a:t> araştırdık.</a:t>
            </a:r>
            <a:endParaRPr/>
          </a:p>
          <a:p>
            <a:pPr indent="0" lvl="0" marL="5157470" marR="5080" rtl="0" algn="l">
              <a:lnSpc>
                <a:spcPct val="100000"/>
              </a:lnSpc>
              <a:spcBef>
                <a:spcPts val="1010"/>
              </a:spcBef>
              <a:spcAft>
                <a:spcPts val="0"/>
              </a:spcAft>
              <a:buNone/>
            </a:pPr>
            <a:r>
              <a:t/>
            </a:r>
            <a:endParaRPr/>
          </a:p>
          <a:p>
            <a:pPr indent="0" lvl="0" marL="0" marR="5080" rtl="0" algn="l">
              <a:lnSpc>
                <a:spcPct val="100000"/>
              </a:lnSpc>
              <a:spcBef>
                <a:spcPts val="1010"/>
              </a:spcBef>
              <a:spcAft>
                <a:spcPts val="0"/>
              </a:spcAft>
              <a:buNone/>
            </a:pPr>
            <a:r>
              <a:t/>
            </a:r>
            <a:endParaRPr/>
          </a:p>
        </p:txBody>
      </p:sp>
      <p:sp>
        <p:nvSpPr>
          <p:cNvPr id="116" name="Google Shape;116;g145eebbaee7_0_18"/>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pic>
        <p:nvPicPr>
          <p:cNvPr id="117" name="Google Shape;117;g145eebbaee7_0_18"/>
          <p:cNvPicPr preferRelativeResize="0"/>
          <p:nvPr/>
        </p:nvPicPr>
        <p:blipFill>
          <a:blip r:embed="rId3">
            <a:alphaModFix/>
          </a:blip>
          <a:stretch>
            <a:fillRect/>
          </a:stretch>
        </p:blipFill>
        <p:spPr>
          <a:xfrm>
            <a:off x="359426" y="2209825"/>
            <a:ext cx="5514249" cy="2873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45eebbaee7_0_31"/>
          <p:cNvSpPr txBox="1"/>
          <p:nvPr>
            <p:ph type="title"/>
          </p:nvPr>
        </p:nvSpPr>
        <p:spPr>
          <a:xfrm>
            <a:off x="779476" y="910150"/>
            <a:ext cx="4474800" cy="6285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a:t>Literatür Taraması</a:t>
            </a:r>
            <a:endParaRPr/>
          </a:p>
        </p:txBody>
      </p:sp>
      <p:sp>
        <p:nvSpPr>
          <p:cNvPr id="123" name="Google Shape;123;g145eebbaee7_0_31"/>
          <p:cNvSpPr txBox="1"/>
          <p:nvPr>
            <p:ph idx="1" type="body"/>
          </p:nvPr>
        </p:nvSpPr>
        <p:spPr>
          <a:xfrm>
            <a:off x="332823" y="1561800"/>
            <a:ext cx="5717700" cy="4456200"/>
          </a:xfrm>
          <a:prstGeom prst="rect">
            <a:avLst/>
          </a:prstGeom>
          <a:noFill/>
          <a:ln>
            <a:noFill/>
          </a:ln>
        </p:spPr>
        <p:txBody>
          <a:bodyPr anchorCtr="0" anchor="t" bIns="0" lIns="0" spcFirstLastPara="1" rIns="0" wrap="square" tIns="140950">
            <a:spAutoFit/>
          </a:bodyPr>
          <a:lstStyle/>
          <a:p>
            <a:pPr indent="0" lvl="0" marL="0" marR="5080" rtl="0" algn="just">
              <a:lnSpc>
                <a:spcPct val="100000"/>
              </a:lnSpc>
              <a:spcBef>
                <a:spcPts val="1010"/>
              </a:spcBef>
              <a:spcAft>
                <a:spcPts val="0"/>
              </a:spcAft>
              <a:buNone/>
            </a:pPr>
            <a:r>
              <a:rPr lang="en-US" sz="1900" u="sng">
                <a:solidFill>
                  <a:schemeClr val="hlink"/>
                </a:solidFill>
                <a:hlinkClick r:id="rId3"/>
              </a:rPr>
              <a:t>(1)</a:t>
            </a:r>
            <a:r>
              <a:rPr lang="en-US" sz="1900"/>
              <a:t> </a:t>
            </a:r>
            <a:endParaRPr sz="1400">
              <a:solidFill>
                <a:schemeClr val="dk1"/>
              </a:solidFill>
            </a:endParaRPr>
          </a:p>
          <a:p>
            <a:pPr indent="457200" lvl="0" marL="0" rtl="0" algn="l">
              <a:lnSpc>
                <a:spcPct val="115000"/>
              </a:lnSpc>
              <a:spcBef>
                <a:spcPts val="0"/>
              </a:spcBef>
              <a:spcAft>
                <a:spcPts val="0"/>
              </a:spcAft>
              <a:buSzPts val="1100"/>
              <a:buNone/>
            </a:pPr>
            <a:r>
              <a:rPr lang="en-US" sz="1400">
                <a:solidFill>
                  <a:schemeClr val="dk1"/>
                </a:solidFill>
              </a:rPr>
              <a:t>Bu çalışmada siber zorbalığın tespiti için Bayesyen lojistik regresyon, rassal orman algoritması, çok katmanlı algılayıcı, J48 algoritması ve destek vektör makineleri kullanılmıştır. Bu çalışmada kullanılan veri seti, siber zorbalık ile ilgili Formspring.me’deki verilerden elde edilmiştir. 2076 tane veriden oluşmaktadır. Veriler %70 %30 olarak ayrılmıştır. Sonuç etiketlenmesinde zorbalık negatif mi pozitif mi ayrımı gerçekleştirilmiştir. Bu yöntemle en iyi sonucun RO algoritmasıyla elde edildiği tespit edilmiştir. Bu oranın F-skor değeri %80.2 olarak kayıtlara geçmiştir.</a:t>
            </a:r>
            <a:endParaRPr sz="1400">
              <a:solidFill>
                <a:schemeClr val="dk1"/>
              </a:solidFill>
            </a:endParaRPr>
          </a:p>
          <a:p>
            <a:pPr indent="0" lvl="0" marL="0" rtl="0" algn="l">
              <a:lnSpc>
                <a:spcPct val="115000"/>
              </a:lnSpc>
              <a:spcBef>
                <a:spcPts val="0"/>
              </a:spcBef>
              <a:spcAft>
                <a:spcPts val="0"/>
              </a:spcAft>
              <a:buSzPts val="1100"/>
              <a:buNone/>
            </a:pPr>
            <a:r>
              <a:rPr lang="en-US" sz="1900" u="sng">
                <a:solidFill>
                  <a:schemeClr val="hlink"/>
                </a:solidFill>
                <a:hlinkClick r:id="rId4"/>
              </a:rPr>
              <a:t>(3)</a:t>
            </a:r>
            <a:r>
              <a:rPr lang="en-US" sz="1900"/>
              <a:t> </a:t>
            </a:r>
            <a:endParaRPr sz="1900">
              <a:solidFill>
                <a:schemeClr val="dk1"/>
              </a:solidFill>
              <a:latin typeface="Calibri"/>
              <a:ea typeface="Calibri"/>
              <a:cs typeface="Calibri"/>
              <a:sym typeface="Calibri"/>
            </a:endParaRPr>
          </a:p>
          <a:p>
            <a:pPr indent="457200" lvl="0" marL="0" rtl="0" algn="l">
              <a:lnSpc>
                <a:spcPct val="115000"/>
              </a:lnSpc>
              <a:spcBef>
                <a:spcPts val="0"/>
              </a:spcBef>
              <a:spcAft>
                <a:spcPts val="0"/>
              </a:spcAft>
              <a:buSzPts val="1100"/>
              <a:buNone/>
            </a:pPr>
            <a:r>
              <a:rPr lang="en-US" sz="1400">
                <a:solidFill>
                  <a:schemeClr val="dk1"/>
                </a:solidFill>
              </a:rPr>
              <a:t>Bu çalışmada, iki Türkçe veri seti kullanılmıştır. İlk veri kümesi, Python dili kullanılarak Twitter dan 1 milyonu aşan tweetten oluşan toplanan derlemdir. Bu derlem, boyutu nedeniyle yaklaşık 5 GB depolama alanına sahiptir. İkinci veri seti, 31 bin 276 tweetten oluşan OffensEval yarışma verileridir. Çalışmada kullanılan LSTM modelinin performans değerleri sırasıyla yaklaşık doğruluk %86, duyarlılık %55, kesinlik %68, F-skor %61 oranında çıkmıştır</a:t>
            </a:r>
            <a:endParaRPr sz="1900"/>
          </a:p>
        </p:txBody>
      </p:sp>
      <p:sp>
        <p:nvSpPr>
          <p:cNvPr id="124" name="Google Shape;124;g145eebbaee7_0_31"/>
          <p:cNvSpPr txBox="1"/>
          <p:nvPr>
            <p:ph idx="11" type="ftr"/>
          </p:nvPr>
        </p:nvSpPr>
        <p:spPr>
          <a:xfrm>
            <a:off x="5312402" y="6450025"/>
            <a:ext cx="1587900" cy="169200"/>
          </a:xfrm>
          <a:prstGeom prst="rect">
            <a:avLst/>
          </a:prstGeom>
          <a:noFill/>
          <a:ln>
            <a:noFill/>
          </a:ln>
        </p:spPr>
        <p:txBody>
          <a:bodyPr anchorCtr="0" anchor="t" bIns="0" lIns="0" spcFirstLastPara="1" rIns="0" wrap="square" tIns="0">
            <a:spAutoFit/>
          </a:bodyPr>
          <a:lstStyle/>
          <a:p>
            <a:pPr indent="0" lvl="0" marL="12700" rtl="0" algn="l">
              <a:lnSpc>
                <a:spcPct val="104090"/>
              </a:lnSpc>
              <a:spcBef>
                <a:spcPts val="0"/>
              </a:spcBef>
              <a:spcAft>
                <a:spcPts val="0"/>
              </a:spcAft>
              <a:buNone/>
            </a:pPr>
            <a:r>
              <a:rPr lang="en-US"/>
              <a:t>NANE &amp; LIMON 2022</a:t>
            </a:r>
            <a:endParaRPr/>
          </a:p>
        </p:txBody>
      </p:sp>
      <p:sp>
        <p:nvSpPr>
          <p:cNvPr id="125" name="Google Shape;125;g145eebbaee7_0_31"/>
          <p:cNvSpPr txBox="1"/>
          <p:nvPr>
            <p:ph idx="1" type="body"/>
          </p:nvPr>
        </p:nvSpPr>
        <p:spPr>
          <a:xfrm>
            <a:off x="6372900" y="1561800"/>
            <a:ext cx="5717700" cy="4480200"/>
          </a:xfrm>
          <a:prstGeom prst="rect">
            <a:avLst/>
          </a:prstGeom>
          <a:noFill/>
          <a:ln>
            <a:noFill/>
          </a:ln>
        </p:spPr>
        <p:txBody>
          <a:bodyPr anchorCtr="0" anchor="t" bIns="0" lIns="0" spcFirstLastPara="1" rIns="0" wrap="square" tIns="140950">
            <a:spAutoFit/>
          </a:bodyPr>
          <a:lstStyle/>
          <a:p>
            <a:pPr indent="0" lvl="0" marL="0" marR="5080" rtl="0" algn="just">
              <a:lnSpc>
                <a:spcPct val="100000"/>
              </a:lnSpc>
              <a:spcBef>
                <a:spcPts val="1010"/>
              </a:spcBef>
              <a:spcAft>
                <a:spcPts val="0"/>
              </a:spcAft>
              <a:buNone/>
            </a:pPr>
            <a:r>
              <a:rPr lang="en-US" u="sng">
                <a:solidFill>
                  <a:schemeClr val="hlink"/>
                </a:solidFill>
                <a:hlinkClick r:id="rId5"/>
              </a:rPr>
              <a:t>(2) </a:t>
            </a:r>
            <a:endParaRPr>
              <a:solidFill>
                <a:schemeClr val="dk1"/>
              </a:solidFill>
            </a:endParaRPr>
          </a:p>
          <a:p>
            <a:pPr indent="457200" lvl="0" marL="0" rtl="0" algn="l">
              <a:lnSpc>
                <a:spcPct val="115000"/>
              </a:lnSpc>
              <a:spcBef>
                <a:spcPts val="0"/>
              </a:spcBef>
              <a:spcAft>
                <a:spcPts val="0"/>
              </a:spcAft>
              <a:buSzPts val="1100"/>
              <a:buNone/>
            </a:pPr>
            <a:r>
              <a:rPr lang="en-US" sz="1400">
                <a:solidFill>
                  <a:schemeClr val="dk1"/>
                </a:solidFill>
              </a:rPr>
              <a:t>Bu çalışmada siber zorbalık tespitine yönelik Formspring (∼12k gönderi), Twitter (∼16.000 gönderi) ve Wikipedia (∼100.000 gönderi) sitelerinden elde ettikleri üç farklı veri seti üzerinde derin öğrenmeye dayalı modellerle bir çalışma gerçekleştirmişlerdir. Çeşitli geleneksel makine öğrenimi modelleri (LR, DVM, RO, Naive Bayes (NB)) ve derin sinir ağ modelleri (CNN, LSTM, BLSTM, BLSTM with Attention), kelimeler için temsil yöntemleri (n-gram karakter çantası, unigram kelime çantası, GloVe düğümleri, SSWE düğümleri) performansları karşılaştırılmış ve 0.92 F-skor değerine ulaşmıştır.</a:t>
            </a:r>
            <a:endParaRPr sz="1400"/>
          </a:p>
          <a:p>
            <a:pPr indent="0" lvl="0" marL="0" marR="5080" rtl="0" algn="l">
              <a:lnSpc>
                <a:spcPct val="100000"/>
              </a:lnSpc>
              <a:spcBef>
                <a:spcPts val="1010"/>
              </a:spcBef>
              <a:spcAft>
                <a:spcPts val="0"/>
              </a:spcAft>
              <a:buNone/>
            </a:pPr>
            <a:r>
              <a:rPr lang="en-US" u="sng">
                <a:solidFill>
                  <a:schemeClr val="hlink"/>
                </a:solidFill>
                <a:hlinkClick r:id="rId6"/>
              </a:rPr>
              <a:t>(4) </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US" sz="1400">
                <a:solidFill>
                  <a:schemeClr val="dk1"/>
                </a:solidFill>
              </a:rPr>
              <a:t>Bu çalışmada veri kaynağı olarak Twitter seçilmiştir ve buradan mükerrer veriler ayıklandığında 29198 adet tweet elde edilmiştir. Bu veri seti Türkçe yazılmış metinler için kullanılmış olan en büyük veri seti olma özelliği taşımaktadır. Çalışmada kullanılan SVM modelinin F-skor değeri ise %91 olarak hesaplanmıştır.</a:t>
            </a:r>
            <a:endParaRPr sz="1400">
              <a:solidFill>
                <a:schemeClr val="dk1"/>
              </a:solidFill>
            </a:endParaRPr>
          </a:p>
          <a:p>
            <a:pPr indent="0" lvl="0" marL="0" rtl="0" algn="l">
              <a:lnSpc>
                <a:spcPct val="115000"/>
              </a:lnSpc>
              <a:spcBef>
                <a:spcPts val="0"/>
              </a:spcBef>
              <a:spcAft>
                <a:spcPts val="0"/>
              </a:spcAft>
              <a:buSzPts val="1100"/>
              <a:buNone/>
            </a:pPr>
            <a:r>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4609e9431e_4_7"/>
          <p:cNvSpPr txBox="1"/>
          <p:nvPr>
            <p:ph type="title"/>
          </p:nvPr>
        </p:nvSpPr>
        <p:spPr>
          <a:xfrm>
            <a:off x="779473" y="910153"/>
            <a:ext cx="10633200" cy="615600"/>
          </a:xfrm>
          <a:prstGeom prst="rect">
            <a:avLst/>
          </a:prstGeom>
        </p:spPr>
        <p:txBody>
          <a:bodyPr anchorCtr="0" anchor="t" bIns="0" lIns="0" spcFirstLastPara="1" rIns="0" wrap="square" tIns="0">
            <a:spAutoFit/>
          </a:bodyPr>
          <a:lstStyle/>
          <a:p>
            <a:pPr indent="0" lvl="0" marL="12700" marR="5080" rtl="0" algn="l">
              <a:spcBef>
                <a:spcPts val="0"/>
              </a:spcBef>
              <a:spcAft>
                <a:spcPts val="0"/>
              </a:spcAft>
              <a:buClr>
                <a:schemeClr val="dk1"/>
              </a:buClr>
              <a:buFont typeface="Arial"/>
              <a:buNone/>
            </a:pPr>
            <a:r>
              <a:rPr lang="en-US">
                <a:solidFill>
                  <a:schemeClr val="hlink"/>
                </a:solidFill>
              </a:rPr>
              <a:t>Literatür Taraması</a:t>
            </a:r>
            <a:endParaRPr/>
          </a:p>
        </p:txBody>
      </p:sp>
      <p:sp>
        <p:nvSpPr>
          <p:cNvPr id="131" name="Google Shape;131;g14609e9431e_4_7"/>
          <p:cNvSpPr txBox="1"/>
          <p:nvPr>
            <p:ph idx="1" type="body"/>
          </p:nvPr>
        </p:nvSpPr>
        <p:spPr>
          <a:xfrm>
            <a:off x="332823" y="1561800"/>
            <a:ext cx="5717700" cy="5125200"/>
          </a:xfrm>
          <a:prstGeom prst="rect">
            <a:avLst/>
          </a:prstGeom>
          <a:noFill/>
          <a:ln>
            <a:noFill/>
          </a:ln>
        </p:spPr>
        <p:txBody>
          <a:bodyPr anchorCtr="0" anchor="t" bIns="0" lIns="0" spcFirstLastPara="1" rIns="0" wrap="square" tIns="140950">
            <a:spAutoFit/>
          </a:bodyPr>
          <a:lstStyle/>
          <a:p>
            <a:pPr indent="0" lvl="0" marL="0" rtl="0" algn="l">
              <a:lnSpc>
                <a:spcPct val="115000"/>
              </a:lnSpc>
              <a:spcBef>
                <a:spcPts val="0"/>
              </a:spcBef>
              <a:spcAft>
                <a:spcPts val="0"/>
              </a:spcAft>
              <a:buClr>
                <a:schemeClr val="dk1"/>
              </a:buClr>
              <a:buSzPts val="1100"/>
              <a:buFont typeface="Arial"/>
              <a:buNone/>
            </a:pPr>
            <a:r>
              <a:rPr lang="en-US" u="sng">
                <a:solidFill>
                  <a:schemeClr val="hlink"/>
                </a:solidFill>
                <a:hlinkClick r:id="rId3"/>
              </a:rPr>
              <a:t>(5)</a:t>
            </a:r>
            <a:endParaRPr>
              <a:solidFill>
                <a:schemeClr val="dk1"/>
              </a:solidFill>
            </a:endParaRPr>
          </a:p>
          <a:p>
            <a:pPr indent="457200" lvl="0" marL="0" rtl="0" algn="l">
              <a:lnSpc>
                <a:spcPct val="115000"/>
              </a:lnSpc>
              <a:spcBef>
                <a:spcPts val="1200"/>
              </a:spcBef>
              <a:spcAft>
                <a:spcPts val="0"/>
              </a:spcAft>
              <a:buSzPts val="1100"/>
              <a:buNone/>
            </a:pPr>
            <a:r>
              <a:rPr lang="en-US" sz="1400">
                <a:solidFill>
                  <a:schemeClr val="dk1"/>
                </a:solidFill>
              </a:rPr>
              <a:t>Bu çalışmada kullanılan veri seti 1497 adet negatif (siber zorbalık içermeyen), 1503 adet pozitif (siber zorbalık içeren) ve toplamda 3000 satırdan oluşmaktadır. Bu veri seti Türkçe bir hazır veri seti kullanılarak oluşturulmuştur. siber zorbalık tespiti için veri ön işlemlerinden sonra veri seti üzerinde çalıştırılan sınıflandırma algoritmalarının performansları incelendiğinde %88.35 başarım oranı ile LR sınıflandırma algoritmasının en yüksek başarım oranına sahip olduğu tespit edilmiştir.</a:t>
            </a:r>
            <a:endParaRPr sz="1400">
              <a:solidFill>
                <a:schemeClr val="dk1"/>
              </a:solidFill>
            </a:endParaRPr>
          </a:p>
          <a:p>
            <a:pPr indent="0" lvl="0" marL="0" rtl="0" algn="l">
              <a:lnSpc>
                <a:spcPct val="115000"/>
              </a:lnSpc>
              <a:spcBef>
                <a:spcPts val="1200"/>
              </a:spcBef>
              <a:spcAft>
                <a:spcPts val="0"/>
              </a:spcAft>
              <a:buSzPts val="1100"/>
              <a:buNone/>
            </a:pPr>
            <a:r>
              <a:rPr lang="en-US" u="sng">
                <a:solidFill>
                  <a:schemeClr val="hlink"/>
                </a:solidFill>
                <a:hlinkClick r:id="rId4"/>
              </a:rPr>
              <a:t>(7)</a:t>
            </a:r>
            <a:r>
              <a:rPr lang="en-US">
                <a:solidFill>
                  <a:schemeClr val="dk1"/>
                </a:solidFill>
              </a:rPr>
              <a:t> </a:t>
            </a:r>
            <a:endParaRPr sz="1400">
              <a:solidFill>
                <a:schemeClr val="dk1"/>
              </a:solidFill>
            </a:endParaRPr>
          </a:p>
          <a:p>
            <a:pPr indent="457200" lvl="0" marL="0" rtl="0" algn="l">
              <a:lnSpc>
                <a:spcPct val="115000"/>
              </a:lnSpc>
              <a:spcBef>
                <a:spcPts val="0"/>
              </a:spcBef>
              <a:spcAft>
                <a:spcPts val="0"/>
              </a:spcAft>
              <a:buSzPts val="1100"/>
              <a:buNone/>
            </a:pPr>
            <a:r>
              <a:rPr lang="en-US" sz="1400">
                <a:solidFill>
                  <a:schemeClr val="dk1"/>
                </a:solidFill>
              </a:rPr>
              <a:t>Araştırmacılar Facebook gönderilerinden toplanan 44.001 Bangla yorumuyla bir Bangla metin veri seti kullanmışlardır. Bu veri seti beş kategoriye ayrılmıştır: cinsel, tehdit, dini, trol ve zorba olmayan. Üç transformatör modeli uygulanmıştır: Bangla BERT, Bengali DistilBERT ve XLM-RoBERTa. Transformatör modelleri kullanılarak elde edilen skorlar içerisinde ise en iyi performans %85 ile en yüksek doğruluk ve %86 ile F1 skoru elde eden XML-RoBERTa modelini kullanmak olmuştur.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marR="5080" rtl="0" algn="just">
              <a:lnSpc>
                <a:spcPct val="100000"/>
              </a:lnSpc>
              <a:spcBef>
                <a:spcPts val="1010"/>
              </a:spcBef>
              <a:spcAft>
                <a:spcPts val="0"/>
              </a:spcAft>
              <a:buNone/>
            </a:pPr>
            <a:r>
              <a:t/>
            </a:r>
            <a:endParaRPr/>
          </a:p>
        </p:txBody>
      </p:sp>
      <p:sp>
        <p:nvSpPr>
          <p:cNvPr id="132" name="Google Shape;132;g14609e9431e_4_7"/>
          <p:cNvSpPr txBox="1"/>
          <p:nvPr/>
        </p:nvSpPr>
        <p:spPr>
          <a:xfrm>
            <a:off x="6050525" y="1561800"/>
            <a:ext cx="5428200" cy="26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u="sng">
                <a:solidFill>
                  <a:schemeClr val="hlink"/>
                </a:solidFill>
                <a:latin typeface="Caladea"/>
                <a:ea typeface="Caladea"/>
                <a:cs typeface="Caladea"/>
                <a:sym typeface="Caladea"/>
                <a:hlinkClick r:id="rId5"/>
              </a:rPr>
              <a:t>(6)</a:t>
            </a:r>
            <a:endParaRPr sz="1700" u="sng">
              <a:solidFill>
                <a:srgbClr val="954F72"/>
              </a:solidFill>
              <a:latin typeface="Caladea"/>
              <a:ea typeface="Caladea"/>
              <a:cs typeface="Caladea"/>
              <a:sym typeface="Caladea"/>
            </a:endParaRPr>
          </a:p>
          <a:p>
            <a:pPr indent="457200" lvl="0" marL="0" rtl="0" algn="l">
              <a:lnSpc>
                <a:spcPct val="115000"/>
              </a:lnSpc>
              <a:spcBef>
                <a:spcPts val="0"/>
              </a:spcBef>
              <a:spcAft>
                <a:spcPts val="0"/>
              </a:spcAft>
              <a:buNone/>
            </a:pPr>
            <a:r>
              <a:rPr lang="en-US">
                <a:solidFill>
                  <a:schemeClr val="dk1"/>
                </a:solidFill>
                <a:latin typeface="Caladea"/>
                <a:ea typeface="Caladea"/>
                <a:cs typeface="Caladea"/>
                <a:sym typeface="Caladea"/>
              </a:rPr>
              <a:t>Araştırmacılar bu çalışmada çeşitli metin madenciliği yöntemleriyle birlikte 3000 adet Türkçe sosyal ağ paylaşımından oluşan veri kümesi üzerinde test gerçekleştirmiştir. Test içerisinde zorbalık negatif mi pozitif mi sorusunun sınıflandırılmasına yönelik çalışma sürdürülmüştür. Geliştirilen model YSA üzerinde 128 gizli katmandan ve 2 düğüm sayısından oluşan karılma gerçekleştirilmemiş bir modeldir. Bu çalışmada tasarlanan modellerden en iyi tahmin işlemini yapan YSA2 modeli olmuş ve %91 F-skor değerine ulaşmıştır.</a:t>
            </a:r>
            <a:endParaRPr>
              <a:solidFill>
                <a:schemeClr val="dk1"/>
              </a:solidFill>
              <a:latin typeface="Caladea"/>
              <a:ea typeface="Caladea"/>
              <a:cs typeface="Caladea"/>
              <a:sym typeface="Caladea"/>
            </a:endParaRPr>
          </a:p>
          <a:p>
            <a:pPr indent="0" lvl="0" marL="0" rtl="0" algn="l">
              <a:lnSpc>
                <a:spcPct val="115000"/>
              </a:lnSpc>
              <a:spcBef>
                <a:spcPts val="0"/>
              </a:spcBef>
              <a:spcAft>
                <a:spcPts val="0"/>
              </a:spcAft>
              <a:buNone/>
            </a:pPr>
            <a:r>
              <a:t/>
            </a:r>
            <a:endParaRPr sz="1200">
              <a:solidFill>
                <a:schemeClr val="dk1"/>
              </a:solidFill>
              <a:latin typeface="Caladea"/>
              <a:ea typeface="Caladea"/>
              <a:cs typeface="Caladea"/>
              <a:sym typeface="Caladea"/>
            </a:endParaRPr>
          </a:p>
        </p:txBody>
      </p:sp>
      <p:pic>
        <p:nvPicPr>
          <p:cNvPr id="133" name="Google Shape;133;g14609e9431e_4_7"/>
          <p:cNvPicPr preferRelativeResize="0"/>
          <p:nvPr/>
        </p:nvPicPr>
        <p:blipFill>
          <a:blip r:embed="rId6">
            <a:alphaModFix/>
          </a:blip>
          <a:stretch>
            <a:fillRect/>
          </a:stretch>
        </p:blipFill>
        <p:spPr>
          <a:xfrm>
            <a:off x="8150725" y="3894850"/>
            <a:ext cx="3261950" cy="2211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F3A33"/>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2022-08-19T08:28:10Z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2022-08-19T00:00:00Z</vt:filetime>
  </property>
</Properties>
</file>